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820" y="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4" name="Google Shape;2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1" name="Google Shape;3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8" name="Google Shape;3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5" name="Google Shape;41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1" name="Google Shape;431;p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5" name="Google Shape;44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61" name="Google Shape;46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9" name="Google Shape;47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6" name="Google Shape;49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4" name="Google Shape;51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1" name="Google Shape;53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7" name="Google Shape;54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3" name="Google Shape;12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83"/>
        <p:cNvGrpSpPr/>
        <p:nvPr/>
      </p:nvGrpSpPr>
      <p:grpSpPr>
        <a:xfrm>
          <a:off x="0" y="0"/>
          <a:ext cx="0" cy="0"/>
          <a:chOff x="0" y="0"/>
          <a:chExt cx="0" cy="0"/>
        </a:xfrm>
      </p:grpSpPr>
      <p:sp>
        <p:nvSpPr>
          <p:cNvPr id="84" name="Google Shape;84;p13"/>
          <p:cNvSpPr txBox="1"/>
          <p:nvPr/>
        </p:nvSpPr>
        <p:spPr>
          <a:xfrm>
            <a:off x="2099673" y="4351298"/>
            <a:ext cx="14088600" cy="1820100"/>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5500" b="0" i="0" u="none" strike="noStrike" cap="none">
                <a:solidFill>
                  <a:srgbClr val="000000"/>
                </a:solidFill>
                <a:latin typeface="Times New Roman"/>
                <a:ea typeface="Times New Roman"/>
                <a:cs typeface="Times New Roman"/>
                <a:sym typeface="Times New Roman"/>
              </a:rPr>
              <a:t>ประเภทและคุณสมบัติของดาวเทียม</a:t>
            </a:r>
            <a:endParaRPr sz="5500" b="0" i="0" u="none" strike="noStrike" cap="none">
              <a:solidFill>
                <a:srgbClr val="000000"/>
              </a:solidFill>
              <a:latin typeface="Times New Roman"/>
              <a:ea typeface="Times New Roman"/>
              <a:cs typeface="Times New Roman"/>
              <a:sym typeface="Times New Roman"/>
            </a:endParaRPr>
          </a:p>
          <a:p>
            <a:pPr marL="0" marR="0" lvl="0" indent="0" algn="ctr" rtl="0">
              <a:lnSpc>
                <a:spcPct val="115002"/>
              </a:lnSpc>
              <a:spcBef>
                <a:spcPts val="0"/>
              </a:spcBef>
              <a:spcAft>
                <a:spcPts val="0"/>
              </a:spcAft>
              <a:buClr>
                <a:srgbClr val="000000"/>
              </a:buClr>
              <a:buSzPts val="5500"/>
              <a:buFont typeface="Arial"/>
              <a:buNone/>
            </a:pPr>
            <a:r>
              <a:rPr lang="en-US" sz="5500" b="0" i="0" u="none" strike="noStrike" cap="none">
                <a:solidFill>
                  <a:srgbClr val="000000"/>
                </a:solidFill>
                <a:latin typeface="Times New Roman"/>
                <a:ea typeface="Times New Roman"/>
                <a:cs typeface="Times New Roman"/>
                <a:sym typeface="Times New Roman"/>
              </a:rPr>
              <a:t>Landsat-8 &amp; Sentinel-1 &amp; Sentinel-2</a:t>
            </a:r>
            <a:endParaRPr sz="5500" b="0" i="0" u="none" strike="noStrike" cap="none">
              <a:solidFill>
                <a:srgbClr val="000000"/>
              </a:solidFill>
              <a:latin typeface="Times New Roman"/>
              <a:ea typeface="Times New Roman"/>
              <a:cs typeface="Times New Roman"/>
              <a:sym typeface="Times New Roman"/>
            </a:endParaRPr>
          </a:p>
        </p:txBody>
      </p:sp>
      <p:grpSp>
        <p:nvGrpSpPr>
          <p:cNvPr id="85" name="Google Shape;85;p13"/>
          <p:cNvGrpSpPr/>
          <p:nvPr/>
        </p:nvGrpSpPr>
        <p:grpSpPr>
          <a:xfrm>
            <a:off x="0" y="8696073"/>
            <a:ext cx="18288000" cy="2143258"/>
            <a:chOff x="0" y="0"/>
            <a:chExt cx="24384000" cy="2857677"/>
          </a:xfrm>
        </p:grpSpPr>
        <p:sp>
          <p:nvSpPr>
            <p:cNvPr id="86" name="Google Shape;86;p13"/>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 name="Google Shape;87;p13"/>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88" name="Google Shape;88;p13"/>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89" name="Google Shape;89;p13"/>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grpSp>
        <p:nvGrpSpPr>
          <p:cNvPr id="90" name="Google Shape;90;p13"/>
          <p:cNvGrpSpPr/>
          <p:nvPr/>
        </p:nvGrpSpPr>
        <p:grpSpPr>
          <a:xfrm>
            <a:off x="278127" y="145224"/>
            <a:ext cx="7902899" cy="1100720"/>
            <a:chOff x="0" y="0"/>
            <a:chExt cx="10537199" cy="1467626"/>
          </a:xfrm>
        </p:grpSpPr>
        <p:pic>
          <p:nvPicPr>
            <p:cNvPr id="91" name="Google Shape;91;p13"/>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92" name="Google Shape;92;p13"/>
            <p:cNvPicPr preferRelativeResize="0"/>
            <p:nvPr/>
          </p:nvPicPr>
          <p:blipFill rotWithShape="1">
            <a:blip r:embed="rId6">
              <a:alphaModFix/>
            </a:blip>
            <a:srcRect/>
            <a:stretch/>
          </p:blipFill>
          <p:spPr>
            <a:xfrm>
              <a:off x="0" y="0"/>
              <a:ext cx="1447446" cy="1467626"/>
            </a:xfrm>
            <a:prstGeom prst="rect">
              <a:avLst/>
            </a:prstGeom>
            <a:noFill/>
            <a:ln>
              <a:noFill/>
            </a:ln>
          </p:spPr>
        </p:pic>
        <p:sp>
          <p:nvSpPr>
            <p:cNvPr id="93" name="Google Shape;93;p13"/>
            <p:cNvSpPr txBox="1"/>
            <p:nvPr/>
          </p:nvSpPr>
          <p:spPr>
            <a:xfrm>
              <a:off x="3374699" y="565269"/>
              <a:ext cx="7162500" cy="442200"/>
            </a:xfrm>
            <a:prstGeom prst="rect">
              <a:avLst/>
            </a:prstGeom>
            <a:noFill/>
            <a:ln>
              <a:noFill/>
            </a:ln>
          </p:spPr>
          <p:txBody>
            <a:bodyPr spcFirstLastPara="1" wrap="square" lIns="0" tIns="0" rIns="0" bIns="0" anchor="t" anchorCtr="0">
              <a:spAutoFit/>
            </a:bodyPr>
            <a:lstStyle/>
            <a:p>
              <a:pPr marL="0" marR="0" lvl="0" indent="0" algn="l" rtl="0">
                <a:lnSpc>
                  <a:spcPct val="115024"/>
                </a:lnSpc>
                <a:spcBef>
                  <a:spcPts val="0"/>
                </a:spcBef>
                <a:spcAft>
                  <a:spcPts val="0"/>
                </a:spcAft>
                <a:buClr>
                  <a:srgbClr val="000000"/>
                </a:buClr>
                <a:buSzPts val="2223"/>
                <a:buFont typeface="Arial"/>
                <a:buNone/>
              </a:pPr>
              <a:r>
                <a:rPr lang="en-US" sz="2223" b="0" i="0" u="none" strike="noStrike" cap="none">
                  <a:solidFill>
                    <a:srgbClr val="000000"/>
                  </a:solidFill>
                  <a:latin typeface="Arial"/>
                  <a:ea typeface="Arial"/>
                  <a:cs typeface="Arial"/>
                  <a:sym typeface="Arial"/>
                </a:rPr>
                <a:t>MAE FAH LUANG UNIVERSITY</a:t>
              </a:r>
              <a:endParaRPr sz="1400" b="0" i="0" u="none" strike="noStrike" cap="none">
                <a:solidFill>
                  <a:srgbClr val="000000"/>
                </a:solidFill>
                <a:latin typeface="Arial"/>
                <a:ea typeface="Arial"/>
                <a:cs typeface="Arial"/>
                <a:sym typeface="Arial"/>
              </a:endParaRPr>
            </a:p>
          </p:txBody>
        </p:sp>
      </p:grpSp>
      <p:pic>
        <p:nvPicPr>
          <p:cNvPr id="94" name="Google Shape;94;p13"/>
          <p:cNvPicPr preferRelativeResize="0"/>
          <p:nvPr/>
        </p:nvPicPr>
        <p:blipFill rotWithShape="1">
          <a:blip r:embed="rId5">
            <a:alphaModFix amt="12000"/>
          </a:blip>
          <a:srcRect/>
          <a:stretch/>
        </p:blipFill>
        <p:spPr>
          <a:xfrm>
            <a:off x="5945095" y="1944595"/>
            <a:ext cx="6397811" cy="6397811"/>
          </a:xfrm>
          <a:prstGeom prst="rect">
            <a:avLst/>
          </a:prstGeom>
          <a:noFill/>
          <a:ln>
            <a:noFill/>
          </a:ln>
        </p:spPr>
      </p:pic>
      <p:sp>
        <p:nvSpPr>
          <p:cNvPr id="95" name="Google Shape;95;p13"/>
          <p:cNvSpPr txBox="1"/>
          <p:nvPr/>
        </p:nvSpPr>
        <p:spPr>
          <a:xfrm>
            <a:off x="5922600" y="2813250"/>
            <a:ext cx="6442800" cy="9234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6000"/>
              <a:buFont typeface="Arial"/>
              <a:buNone/>
            </a:pPr>
            <a:r>
              <a:rPr lang="en-US" sz="6000" b="0" i="0" u="none" strike="noStrike" cap="none" dirty="0">
                <a:solidFill>
                  <a:srgbClr val="000000"/>
                </a:solidFill>
                <a:latin typeface="Times New Roman"/>
                <a:ea typeface="Times New Roman"/>
                <a:cs typeface="Times New Roman"/>
                <a:sym typeface="Times New Roman"/>
              </a:rPr>
              <a:t>CHAPTER </a:t>
            </a:r>
            <a:r>
              <a:rPr lang="en-US" sz="6000" b="0" i="0" u="none" strike="noStrike" cap="none" dirty="0">
                <a:solidFill>
                  <a:srgbClr val="000000"/>
                </a:solidFill>
                <a:latin typeface="Arial"/>
                <a:ea typeface="Arial"/>
                <a:cs typeface="Arial"/>
                <a:sym typeface="Arial"/>
              </a:rPr>
              <a:t>1</a:t>
            </a:r>
            <a:endParaRPr sz="6000" b="0" i="0" u="none" strike="noStrike" cap="none" dirty="0">
              <a:solidFill>
                <a:srgbClr val="000000"/>
              </a:solidFill>
              <a:latin typeface="Arial"/>
              <a:ea typeface="Arial"/>
              <a:cs typeface="Arial"/>
              <a:sym typeface="Arial"/>
            </a:endParaRPr>
          </a:p>
        </p:txBody>
      </p:sp>
      <p:pic>
        <p:nvPicPr>
          <p:cNvPr id="96" name="Google Shape;96;p13"/>
          <p:cNvPicPr preferRelativeResize="0"/>
          <p:nvPr/>
        </p:nvPicPr>
        <p:blipFill rotWithShape="1">
          <a:blip r:embed="rId7">
            <a:alphaModFix/>
          </a:blip>
          <a:srcRect/>
          <a:stretch/>
        </p:blipFill>
        <p:spPr>
          <a:xfrm>
            <a:off x="0" y="269364"/>
            <a:ext cx="4081925" cy="4081925"/>
          </a:xfrm>
          <a:prstGeom prst="rect">
            <a:avLst/>
          </a:prstGeom>
          <a:noFill/>
          <a:ln>
            <a:noFill/>
          </a:ln>
        </p:spPr>
      </p:pic>
      <p:pic>
        <p:nvPicPr>
          <p:cNvPr id="97" name="Google Shape;97;p13"/>
          <p:cNvPicPr preferRelativeResize="0"/>
          <p:nvPr/>
        </p:nvPicPr>
        <p:blipFill rotWithShape="1">
          <a:blip r:embed="rId8">
            <a:alphaModFix/>
          </a:blip>
          <a:srcRect/>
          <a:stretch/>
        </p:blipFill>
        <p:spPr>
          <a:xfrm>
            <a:off x="13998850" y="4651227"/>
            <a:ext cx="4289150" cy="4289150"/>
          </a:xfrm>
          <a:prstGeom prst="rect">
            <a:avLst/>
          </a:prstGeom>
          <a:noFill/>
          <a:ln>
            <a:noFill/>
          </a:ln>
        </p:spPr>
      </p:pic>
      <p:pic>
        <p:nvPicPr>
          <p:cNvPr id="3" name="Picture 2">
            <a:extLst>
              <a:ext uri="{FF2B5EF4-FFF2-40B4-BE49-F238E27FC236}">
                <a16:creationId xmlns:a16="http://schemas.microsoft.com/office/drawing/2014/main" id="{AEC0B3FB-6931-C4BF-2212-9AFD12B1EA88}"/>
              </a:ext>
            </a:extLst>
          </p:cNvPr>
          <p:cNvPicPr>
            <a:picLocks noChangeAspect="1"/>
          </p:cNvPicPr>
          <p:nvPr/>
        </p:nvPicPr>
        <p:blipFill>
          <a:blip r:embed="rId9"/>
          <a:stretch>
            <a:fillRect/>
          </a:stretch>
        </p:blipFill>
        <p:spPr>
          <a:xfrm>
            <a:off x="-21535" y="1"/>
            <a:ext cx="18288000" cy="10286999"/>
          </a:xfrm>
          <a:prstGeom prst="rect">
            <a:avLst/>
          </a:prstGeom>
        </p:spPr>
      </p:pic>
      <p:sp>
        <p:nvSpPr>
          <p:cNvPr id="4" name="TextBox 3">
            <a:extLst>
              <a:ext uri="{FF2B5EF4-FFF2-40B4-BE49-F238E27FC236}">
                <a16:creationId xmlns:a16="http://schemas.microsoft.com/office/drawing/2014/main" id="{BC13A25B-EBAE-B2EB-498C-BC6394856FA3}"/>
              </a:ext>
            </a:extLst>
          </p:cNvPr>
          <p:cNvSpPr txBox="1"/>
          <p:nvPr/>
        </p:nvSpPr>
        <p:spPr>
          <a:xfrm>
            <a:off x="5209133" y="1245944"/>
            <a:ext cx="5779165" cy="1015663"/>
          </a:xfrm>
          <a:prstGeom prst="rect">
            <a:avLst/>
          </a:prstGeom>
          <a:noFill/>
        </p:spPr>
        <p:txBody>
          <a:bodyPr wrap="square" rtlCol="0">
            <a:spAutoFit/>
          </a:bodyPr>
          <a:lstStyle/>
          <a:p>
            <a:r>
              <a:rPr lang="en-US" sz="6000" i="0" u="none" strike="noStrike" cap="none" dirty="0">
                <a:solidFill>
                  <a:srgbClr val="00B0F0"/>
                </a:solidFill>
                <a:latin typeface="Arial Rounded MT Bold" panose="020F0704030504030204" pitchFamily="34" charset="0"/>
                <a:ea typeface="Times New Roman"/>
                <a:cs typeface="Times New Roman"/>
                <a:sym typeface="Times New Roman"/>
              </a:rPr>
              <a:t>CHAPTER </a:t>
            </a:r>
            <a:r>
              <a:rPr lang="en-US" sz="6000" i="0" u="none" strike="noStrike" cap="none" dirty="0">
                <a:solidFill>
                  <a:srgbClr val="00B0F0"/>
                </a:solidFill>
                <a:latin typeface="Arial Rounded MT Bold" panose="020F0704030504030204" pitchFamily="34" charset="0"/>
                <a:sym typeface="Arial"/>
              </a:rPr>
              <a:t>1</a:t>
            </a:r>
          </a:p>
        </p:txBody>
      </p:sp>
      <p:sp>
        <p:nvSpPr>
          <p:cNvPr id="5" name="TextBox 4">
            <a:extLst>
              <a:ext uri="{FF2B5EF4-FFF2-40B4-BE49-F238E27FC236}">
                <a16:creationId xmlns:a16="http://schemas.microsoft.com/office/drawing/2014/main" id="{F74A8170-C462-2BEC-9AC5-1A21A321922F}"/>
              </a:ext>
            </a:extLst>
          </p:cNvPr>
          <p:cNvSpPr txBox="1"/>
          <p:nvPr/>
        </p:nvSpPr>
        <p:spPr>
          <a:xfrm>
            <a:off x="3850588" y="3212808"/>
            <a:ext cx="12243661" cy="3724096"/>
          </a:xfrm>
          <a:prstGeom prst="rect">
            <a:avLst/>
          </a:prstGeom>
          <a:noFill/>
        </p:spPr>
        <p:txBody>
          <a:bodyPr wrap="square" rtlCol="0">
            <a:spAutoFit/>
          </a:bodyPr>
          <a:lstStyle/>
          <a:p>
            <a:pPr algn="ctr"/>
            <a:r>
              <a:rPr lang="en-US" sz="9600" dirty="0">
                <a:solidFill>
                  <a:srgbClr val="00B0F0"/>
                </a:solidFill>
                <a:effectLst/>
                <a:latin typeface="Arial Rounded MT Bold" panose="020F0704030504030204" pitchFamily="34" charset="0"/>
                <a:ea typeface="Calibri" panose="020F0502020204030204" pitchFamily="34" charset="0"/>
                <a:cs typeface="PK Samut Songkhram" pitchFamily="2" charset="-34"/>
              </a:rPr>
              <a:t>Types and Feature</a:t>
            </a:r>
          </a:p>
          <a:p>
            <a:pPr algn="ctr"/>
            <a:r>
              <a:rPr lang="en-US" sz="3600" dirty="0">
                <a:solidFill>
                  <a:srgbClr val="00B0F0"/>
                </a:solidFill>
                <a:effectLst/>
                <a:latin typeface="Arial Rounded MT Bold" panose="020F0704030504030204" pitchFamily="34" charset="0"/>
                <a:ea typeface="Calibri" panose="020F0502020204030204" pitchFamily="34" charset="0"/>
                <a:cs typeface="PK Samut Songkhram" pitchFamily="2" charset="-34"/>
              </a:rPr>
              <a:t> </a:t>
            </a:r>
          </a:p>
          <a:p>
            <a:pPr algn="ctr"/>
            <a:r>
              <a:rPr lang="en-US" sz="9600" b="1" dirty="0">
                <a:solidFill>
                  <a:srgbClr val="43CEFF"/>
                </a:solidFill>
                <a:effectLst/>
                <a:latin typeface="Arial Rounded MT Bold" panose="020F0704030504030204" pitchFamily="34" charset="0"/>
                <a:ea typeface="Calibri" panose="020F0502020204030204" pitchFamily="34" charset="0"/>
                <a:cs typeface="PK Samut Songkhram" pitchFamily="2" charset="-34"/>
              </a:rPr>
              <a:t>of Satellites</a:t>
            </a:r>
            <a:endParaRPr lang="en-US" sz="6600" b="1" dirty="0">
              <a:solidFill>
                <a:srgbClr val="43CEFF"/>
              </a:solidFill>
              <a:latin typeface="Arial Rounded MT Bold" panose="020F0704030504030204" pitchFamily="34" charset="0"/>
              <a:cs typeface="PK Samut Songkhram" pitchFamily="2" charset="-3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pSp>
        <p:nvGrpSpPr>
          <p:cNvPr id="259" name="Google Shape;259;p22"/>
          <p:cNvGrpSpPr/>
          <p:nvPr/>
        </p:nvGrpSpPr>
        <p:grpSpPr>
          <a:xfrm>
            <a:off x="0" y="8696073"/>
            <a:ext cx="18288000" cy="2143258"/>
            <a:chOff x="0" y="0"/>
            <a:chExt cx="24384000" cy="2857677"/>
          </a:xfrm>
        </p:grpSpPr>
        <p:sp>
          <p:nvSpPr>
            <p:cNvPr id="260" name="Google Shape;260;p22"/>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1" name="Google Shape;261;p22"/>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262" name="Google Shape;262;p22"/>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263" name="Google Shape;263;p22"/>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64" name="Google Shape;264;p22"/>
          <p:cNvPicPr preferRelativeResize="0"/>
          <p:nvPr/>
        </p:nvPicPr>
        <p:blipFill rotWithShape="1">
          <a:blip r:embed="rId5">
            <a:alphaModFix/>
          </a:blip>
          <a:srcRect/>
          <a:stretch/>
        </p:blipFill>
        <p:spPr>
          <a:xfrm>
            <a:off x="11507123" y="3401854"/>
            <a:ext cx="6397811" cy="4741996"/>
          </a:xfrm>
          <a:prstGeom prst="rect">
            <a:avLst/>
          </a:prstGeom>
          <a:noFill/>
          <a:ln>
            <a:noFill/>
          </a:ln>
        </p:spPr>
      </p:pic>
      <p:sp>
        <p:nvSpPr>
          <p:cNvPr id="265" name="Google Shape;265;p22"/>
          <p:cNvSpPr txBox="1"/>
          <p:nvPr/>
        </p:nvSpPr>
        <p:spPr>
          <a:xfrm>
            <a:off x="4682154" y="1114591"/>
            <a:ext cx="8808300" cy="97334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5500" b="0" i="0" u="none" strike="noStrike" cap="none" dirty="0">
                <a:solidFill>
                  <a:srgbClr val="000000"/>
                </a:solidFill>
                <a:latin typeface="Times New Roman"/>
                <a:ea typeface="Times New Roman"/>
                <a:cs typeface="Times New Roman"/>
                <a:sym typeface="Times New Roman"/>
              </a:rPr>
              <a:t>Equatorial orbit </a:t>
            </a:r>
            <a:endParaRPr sz="5500" b="0" i="0" u="none" strike="noStrike" cap="none" dirty="0">
              <a:solidFill>
                <a:srgbClr val="000000"/>
              </a:solidFill>
              <a:latin typeface="Times New Roman"/>
              <a:ea typeface="Times New Roman"/>
              <a:cs typeface="Times New Roman"/>
              <a:sym typeface="Times New Roman"/>
            </a:endParaRPr>
          </a:p>
        </p:txBody>
      </p:sp>
      <p:sp>
        <p:nvSpPr>
          <p:cNvPr id="266" name="Google Shape;266;p22"/>
          <p:cNvSpPr txBox="1"/>
          <p:nvPr/>
        </p:nvSpPr>
        <p:spPr>
          <a:xfrm>
            <a:off x="941481" y="3401854"/>
            <a:ext cx="9969325" cy="5680786"/>
          </a:xfrm>
          <a:prstGeom prst="rect">
            <a:avLst/>
          </a:prstGeom>
          <a:noFill/>
          <a:ln>
            <a:noFill/>
          </a:ln>
        </p:spPr>
        <p:txBody>
          <a:bodyPr spcFirstLastPara="1" wrap="square" lIns="0" tIns="0" rIns="0" bIns="0" anchor="t" anchorCtr="0">
            <a:spAutoFit/>
          </a:bodyPr>
          <a:lstStyle/>
          <a:p>
            <a:pPr algn="just">
              <a:lnSpc>
                <a:spcPct val="115026"/>
              </a:lnSpc>
              <a:buSzPts val="2500"/>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It is a horizontal orbit. It has a circular orbit that orbits horizontally with the equator. If orbiting at an altitude of 36,000 kilometers from the earth It will move at the same speed as the earth rotates around itself. That is, it takes 24 hours/cycle to orbit as if the satellite’s position is constant at all times, called a "Geostationary orbit” and satellites orbiting in this orbit are called "Geostationary satellite” which are mostly meteorological satellites and communication satellites such as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Thaicom</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satellites.</a:t>
            </a:r>
          </a:p>
          <a:p>
            <a:pPr marL="0" marR="0" lvl="0" indent="0" algn="l" rtl="0">
              <a:lnSpc>
                <a:spcPct val="115026"/>
              </a:lnSpc>
              <a:spcBef>
                <a:spcPts val="0"/>
              </a:spcBef>
              <a:spcAft>
                <a:spcPts val="0"/>
              </a:spcAft>
              <a:buClr>
                <a:srgbClr val="000000"/>
              </a:buClr>
              <a:buSzPts val="2500"/>
              <a:buFont typeface="Arial"/>
              <a:buNone/>
            </a:pPr>
            <a:endParaRPr sz="2500" b="0" i="0" u="none" strike="noStrike" cap="none" dirty="0">
              <a:solidFill>
                <a:srgbClr val="000000"/>
              </a:solidFill>
              <a:latin typeface="Times New Roman"/>
              <a:ea typeface="Times New Roman"/>
              <a:cs typeface="Times New Roman"/>
              <a:sym typeface="Times New Roman"/>
            </a:endParaRPr>
          </a:p>
        </p:txBody>
      </p:sp>
      <p:pic>
        <p:nvPicPr>
          <p:cNvPr id="267" name="Google Shape;267;p22"/>
          <p:cNvPicPr preferRelativeResize="0"/>
          <p:nvPr/>
        </p:nvPicPr>
        <p:blipFill rotWithShape="1">
          <a:blip r:embed="rId6">
            <a:alphaModFix amt="8000"/>
          </a:blip>
          <a:srcRect/>
          <a:stretch/>
        </p:blipFill>
        <p:spPr>
          <a:xfrm>
            <a:off x="5945095" y="1386326"/>
            <a:ext cx="6397811" cy="6397811"/>
          </a:xfrm>
          <a:prstGeom prst="rect">
            <a:avLst/>
          </a:prstGeom>
          <a:noFill/>
          <a:ln>
            <a:noFill/>
          </a:ln>
        </p:spPr>
      </p:pic>
      <p:grpSp>
        <p:nvGrpSpPr>
          <p:cNvPr id="268" name="Google Shape;268;p22"/>
          <p:cNvGrpSpPr/>
          <p:nvPr/>
        </p:nvGrpSpPr>
        <p:grpSpPr>
          <a:xfrm>
            <a:off x="278127" y="145224"/>
            <a:ext cx="2211411" cy="1100720"/>
            <a:chOff x="0" y="0"/>
            <a:chExt cx="2948548" cy="1467626"/>
          </a:xfrm>
        </p:grpSpPr>
        <p:pic>
          <p:nvPicPr>
            <p:cNvPr id="269" name="Google Shape;269;p22"/>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270" name="Google Shape;270;p22"/>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271" name="Google Shape;271;p22"/>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6" name="Google Shape;276;p23"/>
          <p:cNvGrpSpPr/>
          <p:nvPr/>
        </p:nvGrpSpPr>
        <p:grpSpPr>
          <a:xfrm>
            <a:off x="0" y="8696073"/>
            <a:ext cx="18288000" cy="2143258"/>
            <a:chOff x="0" y="0"/>
            <a:chExt cx="24384000" cy="2857677"/>
          </a:xfrm>
        </p:grpSpPr>
        <p:sp>
          <p:nvSpPr>
            <p:cNvPr id="277" name="Google Shape;277;p23"/>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8" name="Google Shape;278;p23"/>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279" name="Google Shape;279;p23"/>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280" name="Google Shape;280;p23"/>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81" name="Google Shape;281;p23"/>
          <p:cNvPicPr preferRelativeResize="0"/>
          <p:nvPr/>
        </p:nvPicPr>
        <p:blipFill rotWithShape="1">
          <a:blip r:embed="rId5">
            <a:alphaModFix/>
          </a:blip>
          <a:srcRect/>
          <a:stretch/>
        </p:blipFill>
        <p:spPr>
          <a:xfrm>
            <a:off x="11051005" y="3284372"/>
            <a:ext cx="7236995" cy="3718256"/>
          </a:xfrm>
          <a:prstGeom prst="rect">
            <a:avLst/>
          </a:prstGeom>
          <a:noFill/>
          <a:ln>
            <a:noFill/>
          </a:ln>
        </p:spPr>
      </p:pic>
      <p:sp>
        <p:nvSpPr>
          <p:cNvPr id="282" name="Google Shape;282;p23"/>
          <p:cNvSpPr txBox="1"/>
          <p:nvPr/>
        </p:nvSpPr>
        <p:spPr>
          <a:xfrm>
            <a:off x="5250835" y="1057275"/>
            <a:ext cx="7786200" cy="955646"/>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499"/>
              <a:buFont typeface="Arial"/>
              <a:buNone/>
            </a:pPr>
            <a:r>
              <a:rPr lang="en-US" sz="5400" b="1" dirty="0">
                <a:effectLst/>
                <a:latin typeface="Times New Roman" panose="02020603050405020304" pitchFamily="18" charset="0"/>
                <a:ea typeface="Calibri" panose="020F0502020204030204" pitchFamily="34" charset="0"/>
                <a:cs typeface="Times New Roman" panose="02020603050405020304" pitchFamily="18" charset="0"/>
              </a:rPr>
              <a:t>Satellite orbital level</a:t>
            </a:r>
            <a:endParaRPr sz="44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83" name="Google Shape;283;p23"/>
          <p:cNvSpPr txBox="1"/>
          <p:nvPr/>
        </p:nvSpPr>
        <p:spPr>
          <a:xfrm>
            <a:off x="791889" y="2348557"/>
            <a:ext cx="10259100" cy="6553076"/>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Can be divided into 4 main cycles       </a:t>
            </a:r>
          </a:p>
          <a:p>
            <a:pPr marL="0" marR="0" lvl="0" indent="0" algn="l" rtl="0">
              <a:lnSpc>
                <a:spcPct val="115000"/>
              </a:lnSpc>
              <a:spcBef>
                <a:spcPts val="0"/>
              </a:spcBef>
              <a:spcAft>
                <a:spcPts val="0"/>
              </a:spcAft>
              <a:buClr>
                <a:srgbClr val="000000"/>
              </a:buClr>
              <a:buSzPts val="2500"/>
              <a:buFont typeface="Arial"/>
              <a:buNone/>
            </a:pPr>
            <a:endParaRPr sz="2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285750" indent="-285750">
              <a:lnSpc>
                <a:spcPct val="107000"/>
              </a:lnSpc>
              <a:spcAft>
                <a:spcPts val="800"/>
              </a:spcAft>
              <a:buFontTx/>
              <a:buChar char="-"/>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Low Earth Orbit (LEO) is an orbit around the Earth with an altitude of 80 - 2,000 kilometers above the Earth.</a:t>
            </a:r>
          </a:p>
          <a:p>
            <a:pPr marL="285750" indent="-285750">
              <a:lnSpc>
                <a:spcPct val="107000"/>
              </a:lnSpc>
              <a:spcAft>
                <a:spcPts val="800"/>
              </a:spcAft>
              <a:buFontTx/>
              <a:buChar char="-"/>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Medium Earth Orbit (MEO) is an orbit around the Earth with an altitude of 2,000 - 35,786 kilometers above the Earth.</a:t>
            </a:r>
          </a:p>
          <a:p>
            <a:pPr marL="285750" indent="-285750">
              <a:lnSpc>
                <a:spcPct val="107000"/>
              </a:lnSpc>
              <a:spcAft>
                <a:spcPts val="800"/>
              </a:spcAft>
              <a:buFontTx/>
              <a:buChar char="-"/>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Orbit relative to the Earth (Geosynchronous Orbit : GSO) is an orbit around the earth with a complete orbital period of 24 hours, which corresponds to an altitude of 35,786 kilometers from the earth. The orbit is fixed in the sky. (Geostationary Orbit: GEO) is an orbit in orbit relative to the Earth that has no orbital inclination.</a:t>
            </a:r>
          </a:p>
          <a:p>
            <a:pPr marL="285750" indent="-285750">
              <a:lnSpc>
                <a:spcPct val="107000"/>
              </a:lnSpc>
              <a:spcAft>
                <a:spcPts val="800"/>
              </a:spcAft>
              <a:buFontTx/>
              <a:buChar char="-"/>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High Earth Orbit (HEO) is an orbit around the Earth with an altitude of more than 35,786 kilometers above the Earth.</a:t>
            </a:r>
          </a:p>
          <a:p>
            <a:pPr marL="0" marR="0" lvl="0" indent="0" algn="l" rtl="0">
              <a:lnSpc>
                <a:spcPct val="115000"/>
              </a:lnSpc>
              <a:spcBef>
                <a:spcPts val="0"/>
              </a:spcBef>
              <a:spcAft>
                <a:spcPts val="0"/>
              </a:spcAft>
              <a:buClr>
                <a:srgbClr val="000000"/>
              </a:buClr>
              <a:buSzPts val="2500"/>
              <a:buFont typeface="Arial"/>
              <a:buNone/>
            </a:pPr>
            <a:endParaRPr sz="2500" b="0" i="0" u="none" strike="noStrike" cap="none" dirty="0">
              <a:solidFill>
                <a:srgbClr val="000000"/>
              </a:solidFill>
              <a:latin typeface="Times New Roman"/>
              <a:ea typeface="Times New Roman"/>
              <a:cs typeface="Times New Roman"/>
              <a:sym typeface="Times New Roman"/>
            </a:endParaRPr>
          </a:p>
        </p:txBody>
      </p:sp>
      <p:pic>
        <p:nvPicPr>
          <p:cNvPr id="284" name="Google Shape;284;p23"/>
          <p:cNvPicPr preferRelativeResize="0"/>
          <p:nvPr/>
        </p:nvPicPr>
        <p:blipFill rotWithShape="1">
          <a:blip r:embed="rId6">
            <a:alphaModFix amt="8000"/>
          </a:blip>
          <a:srcRect/>
          <a:stretch/>
        </p:blipFill>
        <p:spPr>
          <a:xfrm>
            <a:off x="5945095" y="1386326"/>
            <a:ext cx="6397811" cy="6397811"/>
          </a:xfrm>
          <a:prstGeom prst="rect">
            <a:avLst/>
          </a:prstGeom>
          <a:noFill/>
          <a:ln>
            <a:noFill/>
          </a:ln>
        </p:spPr>
      </p:pic>
      <p:grpSp>
        <p:nvGrpSpPr>
          <p:cNvPr id="285" name="Google Shape;285;p23"/>
          <p:cNvGrpSpPr/>
          <p:nvPr/>
        </p:nvGrpSpPr>
        <p:grpSpPr>
          <a:xfrm>
            <a:off x="278127" y="145224"/>
            <a:ext cx="2211411" cy="1100720"/>
            <a:chOff x="0" y="0"/>
            <a:chExt cx="2948548" cy="1467626"/>
          </a:xfrm>
        </p:grpSpPr>
        <p:pic>
          <p:nvPicPr>
            <p:cNvPr id="286" name="Google Shape;286;p23"/>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287" name="Google Shape;287;p23"/>
            <p:cNvPicPr preferRelativeResize="0"/>
            <p:nvPr/>
          </p:nvPicPr>
          <p:blipFill rotWithShape="1">
            <a:blip r:embed="rId7">
              <a:alphaModFix/>
            </a:blip>
            <a:srcRect/>
            <a:stretch/>
          </p:blipFill>
          <p:spPr>
            <a:xfrm>
              <a:off x="0" y="0"/>
              <a:ext cx="1447446" cy="1467626"/>
            </a:xfrm>
            <a:prstGeom prst="rect">
              <a:avLst/>
            </a:prstGeom>
            <a:noFill/>
            <a:ln>
              <a:noFill/>
            </a:ln>
          </p:spPr>
        </p:pic>
      </p:grpSp>
      <p:grpSp>
        <p:nvGrpSpPr>
          <p:cNvPr id="288" name="Google Shape;288;p23"/>
          <p:cNvGrpSpPr/>
          <p:nvPr/>
        </p:nvGrpSpPr>
        <p:grpSpPr>
          <a:xfrm>
            <a:off x="278127" y="145224"/>
            <a:ext cx="2211411" cy="1100720"/>
            <a:chOff x="0" y="0"/>
            <a:chExt cx="2948548" cy="1467626"/>
          </a:xfrm>
        </p:grpSpPr>
        <p:pic>
          <p:nvPicPr>
            <p:cNvPr id="289" name="Google Shape;289;p23"/>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290" name="Google Shape;290;p23"/>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291" name="Google Shape;291;p23"/>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4"/>
          <p:cNvSpPr txBox="1"/>
          <p:nvPr/>
        </p:nvSpPr>
        <p:spPr>
          <a:xfrm>
            <a:off x="4053304" y="1404068"/>
            <a:ext cx="10181400" cy="955646"/>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5400" b="1" dirty="0">
                <a:effectLst/>
                <a:latin typeface="Times New Roman" panose="02020603050405020304" pitchFamily="18" charset="0"/>
                <a:ea typeface="Calibri" panose="020F0502020204030204" pitchFamily="34" charset="0"/>
                <a:cs typeface="Times New Roman" panose="02020603050405020304" pitchFamily="18" charset="0"/>
              </a:rPr>
              <a:t>Passive and Active Satellites</a:t>
            </a:r>
            <a:endParaRPr sz="166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grpSp>
        <p:nvGrpSpPr>
          <p:cNvPr id="297" name="Google Shape;297;p24"/>
          <p:cNvGrpSpPr/>
          <p:nvPr/>
        </p:nvGrpSpPr>
        <p:grpSpPr>
          <a:xfrm>
            <a:off x="0" y="8696073"/>
            <a:ext cx="18288000" cy="2143258"/>
            <a:chOff x="0" y="0"/>
            <a:chExt cx="24384000" cy="2857677"/>
          </a:xfrm>
        </p:grpSpPr>
        <p:sp>
          <p:nvSpPr>
            <p:cNvPr id="298" name="Google Shape;298;p24"/>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9" name="Google Shape;299;p24"/>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300" name="Google Shape;300;p24"/>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301" name="Google Shape;301;p24"/>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sp>
        <p:nvSpPr>
          <p:cNvPr id="302" name="Google Shape;302;p24"/>
          <p:cNvSpPr txBox="1"/>
          <p:nvPr/>
        </p:nvSpPr>
        <p:spPr>
          <a:xfrm>
            <a:off x="1028700" y="3128919"/>
            <a:ext cx="15837300" cy="3855286"/>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Can be divided into 2 types</a:t>
            </a:r>
          </a:p>
          <a:p>
            <a:pPr marL="0" marR="0" lvl="0" indent="0" algn="l" rtl="0">
              <a:lnSpc>
                <a:spcPct val="115000"/>
              </a:lnSpc>
              <a:spcBef>
                <a:spcPts val="0"/>
              </a:spcBef>
              <a:spcAft>
                <a:spcPts val="0"/>
              </a:spcAft>
              <a:buClr>
                <a:srgbClr val="000000"/>
              </a:buClr>
              <a:buSzPts val="2500"/>
              <a:buFont typeface="Arial"/>
              <a:buNone/>
            </a:pPr>
            <a:endParaRPr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561341" lvl="1" indent="-274318">
              <a:lnSpc>
                <a:spcPct val="115000"/>
              </a:lnSpc>
              <a:buSzPts val="2500"/>
              <a:buFont typeface="Times New Roman"/>
              <a:buChar char="•"/>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Passive Satellite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uses solar energy. It will receive the reflection values emitted by the sun. When the sun releases light energy that hits an object, it will be reflected back to the satellite receiver (Sensor) and will be able to collect data well only during the daytime.</a:t>
            </a:r>
          </a:p>
          <a:p>
            <a:pPr marL="561341" lvl="1" indent="-274318">
              <a:lnSpc>
                <a:spcPct val="115000"/>
              </a:lnSpc>
              <a:buSzPts val="2500"/>
              <a:buFont typeface="Times New Roman"/>
              <a:buChar char="•"/>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561341" lvl="1" indent="-274318">
              <a:lnSpc>
                <a:spcPct val="115000"/>
              </a:lnSpc>
              <a:buSzPts val="2500"/>
              <a:buFont typeface="Times New Roman"/>
              <a:buChar char="•"/>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Active Satellite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will have its own power source for transmitting energy waves to objects and reflecting them back to the receiver and it can operate at any time</a:t>
            </a:r>
          </a:p>
        </p:txBody>
      </p:sp>
      <p:pic>
        <p:nvPicPr>
          <p:cNvPr id="303" name="Google Shape;303;p24"/>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grpSp>
        <p:nvGrpSpPr>
          <p:cNvPr id="304" name="Google Shape;304;p24"/>
          <p:cNvGrpSpPr/>
          <p:nvPr/>
        </p:nvGrpSpPr>
        <p:grpSpPr>
          <a:xfrm>
            <a:off x="278127" y="145224"/>
            <a:ext cx="2211411" cy="1100720"/>
            <a:chOff x="0" y="0"/>
            <a:chExt cx="2948548" cy="1467626"/>
          </a:xfrm>
        </p:grpSpPr>
        <p:pic>
          <p:nvPicPr>
            <p:cNvPr id="305" name="Google Shape;305;p24"/>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306" name="Google Shape;306;p24"/>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307" name="Google Shape;307;p24"/>
          <p:cNvPicPr preferRelativeResize="0"/>
          <p:nvPr/>
        </p:nvPicPr>
        <p:blipFill rotWithShape="1">
          <a:blip r:embed="rId7">
            <a:alphaModFix/>
          </a:blip>
          <a:srcRect/>
          <a:stretch/>
        </p:blipFill>
        <p:spPr>
          <a:xfrm>
            <a:off x="14760375" y="279726"/>
            <a:ext cx="3348725" cy="3348725"/>
          </a:xfrm>
          <a:prstGeom prst="rect">
            <a:avLst/>
          </a:prstGeom>
          <a:noFill/>
          <a:ln>
            <a:noFill/>
          </a:ln>
        </p:spPr>
      </p:pic>
      <p:pic>
        <p:nvPicPr>
          <p:cNvPr id="308" name="Google Shape;308;p24"/>
          <p:cNvPicPr preferRelativeResize="0"/>
          <p:nvPr/>
        </p:nvPicPr>
        <p:blipFill rotWithShape="1">
          <a:blip r:embed="rId8">
            <a:alphaModFix/>
          </a:blip>
          <a:srcRect/>
          <a:stretch/>
        </p:blipFill>
        <p:spPr>
          <a:xfrm>
            <a:off x="14669749" y="6455970"/>
            <a:ext cx="2817801" cy="2342881"/>
          </a:xfrm>
          <a:prstGeom prst="rect">
            <a:avLst/>
          </a:prstGeom>
          <a:noFill/>
          <a:ln>
            <a:noFill/>
          </a:ln>
        </p:spPr>
      </p:pic>
      <p:pic>
        <p:nvPicPr>
          <p:cNvPr id="309" name="Google Shape;309;p24"/>
          <p:cNvPicPr preferRelativeResize="0"/>
          <p:nvPr/>
        </p:nvPicPr>
        <p:blipFill rotWithShape="1">
          <a:blip r:embed="rId9">
            <a:alphaModFix/>
          </a:blip>
          <a:srcRect/>
          <a:stretch/>
        </p:blipFill>
        <p:spPr>
          <a:xfrm>
            <a:off x="2489550" y="76897"/>
            <a:ext cx="2177106" cy="1237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10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25"/>
          <p:cNvGrpSpPr/>
          <p:nvPr/>
        </p:nvGrpSpPr>
        <p:grpSpPr>
          <a:xfrm>
            <a:off x="0" y="8696073"/>
            <a:ext cx="18288000" cy="2143258"/>
            <a:chOff x="0" y="0"/>
            <a:chExt cx="24384000" cy="2857677"/>
          </a:xfrm>
        </p:grpSpPr>
        <p:sp>
          <p:nvSpPr>
            <p:cNvPr id="315" name="Google Shape;315;p25"/>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6" name="Google Shape;316;p25"/>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317" name="Google Shape;317;p25"/>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318" name="Google Shape;318;p25"/>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319" name="Google Shape;319;p25"/>
          <p:cNvPicPr preferRelativeResize="0"/>
          <p:nvPr/>
        </p:nvPicPr>
        <p:blipFill rotWithShape="1">
          <a:blip r:embed="rId5">
            <a:alphaModFix/>
          </a:blip>
          <a:srcRect/>
          <a:stretch/>
        </p:blipFill>
        <p:spPr>
          <a:xfrm>
            <a:off x="810419" y="2455776"/>
            <a:ext cx="7414410" cy="5375447"/>
          </a:xfrm>
          <a:prstGeom prst="rect">
            <a:avLst/>
          </a:prstGeom>
          <a:noFill/>
          <a:ln>
            <a:noFill/>
          </a:ln>
        </p:spPr>
      </p:pic>
      <p:pic>
        <p:nvPicPr>
          <p:cNvPr id="320" name="Google Shape;320;p25"/>
          <p:cNvPicPr preferRelativeResize="0"/>
          <p:nvPr/>
        </p:nvPicPr>
        <p:blipFill rotWithShape="1">
          <a:blip r:embed="rId6">
            <a:alphaModFix/>
          </a:blip>
          <a:srcRect/>
          <a:stretch/>
        </p:blipFill>
        <p:spPr>
          <a:xfrm>
            <a:off x="9847085" y="2455776"/>
            <a:ext cx="7412215" cy="5378094"/>
          </a:xfrm>
          <a:prstGeom prst="rect">
            <a:avLst/>
          </a:prstGeom>
          <a:noFill/>
          <a:ln>
            <a:noFill/>
          </a:ln>
        </p:spPr>
      </p:pic>
      <p:sp>
        <p:nvSpPr>
          <p:cNvPr id="321" name="Google Shape;321;p25"/>
          <p:cNvSpPr txBox="1"/>
          <p:nvPr/>
        </p:nvSpPr>
        <p:spPr>
          <a:xfrm>
            <a:off x="390644" y="1274519"/>
            <a:ext cx="17506800" cy="84946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Comparison of Passive and Active Satellite Operation</a:t>
            </a:r>
            <a:endParaRPr sz="13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322" name="Google Shape;322;p25"/>
          <p:cNvSpPr txBox="1"/>
          <p:nvPr/>
        </p:nvSpPr>
        <p:spPr>
          <a:xfrm>
            <a:off x="2755576" y="8071200"/>
            <a:ext cx="3524100" cy="689420"/>
          </a:xfrm>
          <a:prstGeom prst="rect">
            <a:avLst/>
          </a:prstGeom>
          <a:noFill/>
          <a:ln>
            <a:noFill/>
          </a:ln>
        </p:spPr>
        <p:txBody>
          <a:bodyPr spcFirstLastPara="1" wrap="square" lIns="0" tIns="0" rIns="0" bIns="0" anchor="t" anchorCtr="0">
            <a:spAutoFit/>
          </a:bodyPr>
          <a:lstStyle/>
          <a:p>
            <a:pPr marL="0" marR="0" lvl="0" indent="0" algn="ctr" rtl="0">
              <a:lnSpc>
                <a:spcPct val="140018"/>
              </a:lnSpc>
              <a:spcBef>
                <a:spcPts val="0"/>
              </a:spcBef>
              <a:spcAft>
                <a:spcPts val="0"/>
              </a:spcAft>
              <a:buClr>
                <a:srgbClr val="000000"/>
              </a:buClr>
              <a:buSzPts val="2500"/>
              <a:buFont typeface="Arial"/>
              <a:buNone/>
            </a:pPr>
            <a:r>
              <a:rPr lang="en-US" sz="2500" b="0" i="0" u="none" strike="noStrike" cap="none" dirty="0">
                <a:solidFill>
                  <a:srgbClr val="000000"/>
                </a:solidFill>
                <a:latin typeface="Times New Roman"/>
                <a:ea typeface="Times New Roman"/>
                <a:cs typeface="Times New Roman"/>
                <a:sym typeface="Times New Roman"/>
              </a:rPr>
              <a:t> </a:t>
            </a:r>
            <a:r>
              <a:rPr lang="en-US" sz="3200" b="0" i="0" u="none" strike="noStrike" cap="none" dirty="0">
                <a:solidFill>
                  <a:srgbClr val="000000"/>
                </a:solidFill>
                <a:latin typeface="Times New Roman"/>
                <a:ea typeface="Times New Roman"/>
                <a:cs typeface="Times New Roman"/>
                <a:sym typeface="Times New Roman"/>
              </a:rPr>
              <a:t>Passive Satellite</a:t>
            </a:r>
            <a:endParaRPr sz="2500" b="0" i="0" u="none" strike="noStrike" cap="none" dirty="0">
              <a:solidFill>
                <a:srgbClr val="000000"/>
              </a:solidFill>
              <a:latin typeface="Times New Roman"/>
              <a:ea typeface="Times New Roman"/>
              <a:cs typeface="Times New Roman"/>
              <a:sym typeface="Times New Roman"/>
            </a:endParaRPr>
          </a:p>
        </p:txBody>
      </p:sp>
      <p:sp>
        <p:nvSpPr>
          <p:cNvPr id="323" name="Google Shape;323;p25"/>
          <p:cNvSpPr txBox="1"/>
          <p:nvPr/>
        </p:nvSpPr>
        <p:spPr>
          <a:xfrm>
            <a:off x="12127600" y="8083825"/>
            <a:ext cx="3441300" cy="689420"/>
          </a:xfrm>
          <a:prstGeom prst="rect">
            <a:avLst/>
          </a:prstGeom>
          <a:noFill/>
          <a:ln>
            <a:noFill/>
          </a:ln>
        </p:spPr>
        <p:txBody>
          <a:bodyPr spcFirstLastPara="1" wrap="square" lIns="0" tIns="0" rIns="0" bIns="0" anchor="t" anchorCtr="0">
            <a:spAutoFit/>
          </a:bodyPr>
          <a:lstStyle/>
          <a:p>
            <a:pPr marL="0" marR="0" lvl="0" indent="0" algn="ctr" rtl="0">
              <a:lnSpc>
                <a:spcPct val="140018"/>
              </a:lnSpc>
              <a:spcBef>
                <a:spcPts val="0"/>
              </a:spcBef>
              <a:spcAft>
                <a:spcPts val="0"/>
              </a:spcAft>
              <a:buClr>
                <a:srgbClr val="000000"/>
              </a:buClr>
              <a:buSzPts val="2500"/>
              <a:buFont typeface="Arial"/>
              <a:buNone/>
            </a:pPr>
            <a:r>
              <a:rPr lang="en-US" sz="3200" b="0" i="0" u="none" strike="noStrike" cap="none" dirty="0">
                <a:solidFill>
                  <a:srgbClr val="000000"/>
                </a:solidFill>
                <a:latin typeface="Times New Roman"/>
                <a:ea typeface="Times New Roman"/>
                <a:cs typeface="Times New Roman"/>
                <a:sym typeface="Times New Roman"/>
              </a:rPr>
              <a:t> Active Satellite</a:t>
            </a:r>
            <a:endParaRPr sz="3200" b="0" i="0" u="none" strike="noStrike" cap="none" dirty="0">
              <a:solidFill>
                <a:srgbClr val="000000"/>
              </a:solidFill>
              <a:latin typeface="Times New Roman"/>
              <a:ea typeface="Times New Roman"/>
              <a:cs typeface="Times New Roman"/>
              <a:sym typeface="Times New Roman"/>
            </a:endParaRPr>
          </a:p>
        </p:txBody>
      </p:sp>
      <p:grpSp>
        <p:nvGrpSpPr>
          <p:cNvPr id="324" name="Google Shape;324;p25"/>
          <p:cNvGrpSpPr/>
          <p:nvPr/>
        </p:nvGrpSpPr>
        <p:grpSpPr>
          <a:xfrm>
            <a:off x="278127" y="145224"/>
            <a:ext cx="2211411" cy="1100720"/>
            <a:chOff x="0" y="0"/>
            <a:chExt cx="2948548" cy="1467626"/>
          </a:xfrm>
        </p:grpSpPr>
        <p:pic>
          <p:nvPicPr>
            <p:cNvPr id="325" name="Google Shape;325;p25"/>
            <p:cNvPicPr preferRelativeResize="0"/>
            <p:nvPr/>
          </p:nvPicPr>
          <p:blipFill rotWithShape="1">
            <a:blip r:embed="rId7">
              <a:alphaModFix/>
            </a:blip>
            <a:srcRect/>
            <a:stretch/>
          </p:blipFill>
          <p:spPr>
            <a:xfrm>
              <a:off x="1552942" y="72020"/>
              <a:ext cx="1395606" cy="1395606"/>
            </a:xfrm>
            <a:prstGeom prst="rect">
              <a:avLst/>
            </a:prstGeom>
            <a:noFill/>
            <a:ln>
              <a:noFill/>
            </a:ln>
          </p:spPr>
        </p:pic>
        <p:pic>
          <p:nvPicPr>
            <p:cNvPr id="326" name="Google Shape;326;p25"/>
            <p:cNvPicPr preferRelativeResize="0"/>
            <p:nvPr/>
          </p:nvPicPr>
          <p:blipFill rotWithShape="1">
            <a:blip r:embed="rId8">
              <a:alphaModFix/>
            </a:blip>
            <a:srcRect/>
            <a:stretch/>
          </p:blipFill>
          <p:spPr>
            <a:xfrm>
              <a:off x="0" y="0"/>
              <a:ext cx="1447446" cy="1467626"/>
            </a:xfrm>
            <a:prstGeom prst="rect">
              <a:avLst/>
            </a:prstGeom>
            <a:noFill/>
            <a:ln>
              <a:noFill/>
            </a:ln>
          </p:spPr>
        </p:pic>
      </p:grpSp>
      <p:pic>
        <p:nvPicPr>
          <p:cNvPr id="327" name="Google Shape;327;p25"/>
          <p:cNvPicPr preferRelativeResize="0"/>
          <p:nvPr/>
        </p:nvPicPr>
        <p:blipFill rotWithShape="1">
          <a:blip r:embed="rId9">
            <a:alphaModFix/>
          </a:blip>
          <a:srcRect/>
          <a:stretch/>
        </p:blipFill>
        <p:spPr>
          <a:xfrm>
            <a:off x="2489550" y="76897"/>
            <a:ext cx="2177106" cy="1237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6"/>
          <p:cNvGrpSpPr/>
          <p:nvPr/>
        </p:nvGrpSpPr>
        <p:grpSpPr>
          <a:xfrm>
            <a:off x="0" y="8696073"/>
            <a:ext cx="18288000" cy="2143258"/>
            <a:chOff x="0" y="0"/>
            <a:chExt cx="24384000" cy="2857677"/>
          </a:xfrm>
        </p:grpSpPr>
        <p:sp>
          <p:nvSpPr>
            <p:cNvPr id="333" name="Google Shape;333;p26"/>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4" name="Google Shape;334;p26"/>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335" name="Google Shape;335;p26"/>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336" name="Google Shape;336;p26"/>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337" name="Google Shape;337;p26"/>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grpSp>
        <p:nvGrpSpPr>
          <p:cNvPr id="338" name="Google Shape;338;p26"/>
          <p:cNvGrpSpPr/>
          <p:nvPr/>
        </p:nvGrpSpPr>
        <p:grpSpPr>
          <a:xfrm>
            <a:off x="278127" y="145224"/>
            <a:ext cx="2211411" cy="1100720"/>
            <a:chOff x="0" y="0"/>
            <a:chExt cx="2948548" cy="1467626"/>
          </a:xfrm>
        </p:grpSpPr>
        <p:pic>
          <p:nvPicPr>
            <p:cNvPr id="339" name="Google Shape;339;p26"/>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340" name="Google Shape;340;p26"/>
            <p:cNvPicPr preferRelativeResize="0"/>
            <p:nvPr/>
          </p:nvPicPr>
          <p:blipFill rotWithShape="1">
            <a:blip r:embed="rId6">
              <a:alphaModFix/>
            </a:blip>
            <a:srcRect/>
            <a:stretch/>
          </p:blipFill>
          <p:spPr>
            <a:xfrm>
              <a:off x="0" y="0"/>
              <a:ext cx="1447446" cy="1467626"/>
            </a:xfrm>
            <a:prstGeom prst="rect">
              <a:avLst/>
            </a:prstGeom>
            <a:noFill/>
            <a:ln>
              <a:noFill/>
            </a:ln>
          </p:spPr>
        </p:pic>
      </p:grpSp>
      <p:sp>
        <p:nvSpPr>
          <p:cNvPr id="342" name="Google Shape;342;p26"/>
          <p:cNvSpPr txBox="1"/>
          <p:nvPr/>
        </p:nvSpPr>
        <p:spPr>
          <a:xfrm>
            <a:off x="1592751" y="1386325"/>
            <a:ext cx="5574000" cy="991746"/>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5400" b="1" dirty="0">
                <a:effectLst/>
                <a:latin typeface="Times New Roman" panose="02020603050405020304" pitchFamily="18" charset="0"/>
                <a:ea typeface="Calibri" panose="020F0502020204030204" pitchFamily="34" charset="0"/>
                <a:cs typeface="Times New Roman" panose="02020603050405020304" pitchFamily="18" charset="0"/>
              </a:rPr>
              <a:t>Landsat-8 satellite</a:t>
            </a:r>
          </a:p>
        </p:txBody>
      </p:sp>
      <p:sp>
        <p:nvSpPr>
          <p:cNvPr id="343" name="Google Shape;343;p26"/>
          <p:cNvSpPr txBox="1"/>
          <p:nvPr/>
        </p:nvSpPr>
        <p:spPr>
          <a:xfrm>
            <a:off x="494939" y="2897966"/>
            <a:ext cx="7769624" cy="5963940"/>
          </a:xfrm>
          <a:prstGeom prst="rect">
            <a:avLst/>
          </a:prstGeom>
          <a:noFill/>
          <a:ln>
            <a:noFill/>
          </a:ln>
        </p:spPr>
        <p:txBody>
          <a:bodyPr spcFirstLastPara="1" wrap="square" lIns="0" tIns="0" rIns="0" bIns="0" anchor="t" anchorCtr="0">
            <a:spAutoFit/>
          </a:bodyPr>
          <a:lstStyle/>
          <a:p>
            <a:pPr algn="just">
              <a:lnSpc>
                <a:spcPct val="115000"/>
              </a:lnSpc>
              <a:buSzPts val="2500"/>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Image data from the Landsat8 satellite is a natural resource survey satellite of the United States. Developed in collaboration Between NASA and the USGS (U.S. Geological Survey), it was sent into orbit on February 11, 2013, repeating its orbit every 16 days. The width of the imaging line is 185 kilometers. It consists of two types of image recording systems: Operation land Image (OIL) and The Thermal Infrared Sensor or infrared imaging camera (TIRS) has 11 wavelengths, providing detailed image points in the visible, NIR, SWIR wavelengths of 30 meters, thermal wavelengths of 100 meters and panchromatic wavelengths of 15 meters.</a:t>
            </a:r>
          </a:p>
          <a:p>
            <a:pPr marL="0" marR="0" lvl="0" indent="0" rtl="0">
              <a:lnSpc>
                <a:spcPct val="115000"/>
              </a:lnSpc>
              <a:spcBef>
                <a:spcPts val="0"/>
              </a:spcBef>
              <a:spcAft>
                <a:spcPts val="0"/>
              </a:spcAft>
              <a:buClr>
                <a:srgbClr val="000000"/>
              </a:buClr>
              <a:buSzPts val="2500"/>
              <a:buFont typeface="Arial"/>
              <a:buNone/>
            </a:pPr>
            <a:endParaRPr sz="2500" b="0" i="0" u="none" strike="noStrike" cap="none" dirty="0">
              <a:solidFill>
                <a:srgbClr val="000000"/>
              </a:solidFill>
              <a:latin typeface="Times New Roman"/>
              <a:ea typeface="Times New Roman"/>
              <a:cs typeface="Times New Roman"/>
              <a:sym typeface="Times New Roman"/>
            </a:endParaRPr>
          </a:p>
        </p:txBody>
      </p:sp>
      <p:sp>
        <p:nvSpPr>
          <p:cNvPr id="344" name="Google Shape;344;p26"/>
          <p:cNvSpPr txBox="1"/>
          <p:nvPr/>
        </p:nvSpPr>
        <p:spPr>
          <a:xfrm>
            <a:off x="9197455" y="8002496"/>
            <a:ext cx="8037000" cy="495520"/>
          </a:xfrm>
          <a:prstGeom prst="rect">
            <a:avLst/>
          </a:prstGeom>
          <a:noFill/>
          <a:ln>
            <a:noFill/>
          </a:ln>
        </p:spPr>
        <p:txBody>
          <a:bodyPr spcFirstLastPara="1" wrap="square" lIns="0" tIns="0" rIns="0" bIns="0" anchor="t" anchorCtr="0">
            <a:spAutoFit/>
          </a:bodyPr>
          <a:lstStyle/>
          <a:p>
            <a:pPr marL="0" marR="0" lvl="0" indent="0" algn="ctr" rtl="0">
              <a:lnSpc>
                <a:spcPct val="115004"/>
              </a:lnSpc>
              <a:spcBef>
                <a:spcPts val="0"/>
              </a:spcBef>
              <a:spcAft>
                <a:spcPts val="0"/>
              </a:spcAft>
              <a:buClr>
                <a:srgbClr val="000000"/>
              </a:buClr>
              <a:buSzPts val="2500"/>
              <a:buFont typeface="Arial"/>
              <a:buNone/>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Wavelength and image specs of Landsat 8 satellite</a:t>
            </a:r>
            <a:endParaRPr sz="3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345" name="Google Shape;345;p26"/>
          <p:cNvPicPr preferRelativeResize="0"/>
          <p:nvPr/>
        </p:nvPicPr>
        <p:blipFill rotWithShape="1">
          <a:blip r:embed="rId7">
            <a:alphaModFix/>
          </a:blip>
          <a:srcRect/>
          <a:stretch/>
        </p:blipFill>
        <p:spPr>
          <a:xfrm>
            <a:off x="2489550" y="76897"/>
            <a:ext cx="2177106" cy="1237376"/>
          </a:xfrm>
          <a:prstGeom prst="rect">
            <a:avLst/>
          </a:prstGeom>
          <a:noFill/>
          <a:ln>
            <a:noFill/>
          </a:ln>
        </p:spPr>
      </p:pic>
      <p:graphicFrame>
        <p:nvGraphicFramePr>
          <p:cNvPr id="2" name="Table 1">
            <a:extLst>
              <a:ext uri="{FF2B5EF4-FFF2-40B4-BE49-F238E27FC236}">
                <a16:creationId xmlns:a16="http://schemas.microsoft.com/office/drawing/2014/main" id="{7F42CF58-AAC1-78BD-35D0-5A81C672B549}"/>
              </a:ext>
            </a:extLst>
          </p:cNvPr>
          <p:cNvGraphicFramePr>
            <a:graphicFrameLocks noGrp="1"/>
          </p:cNvGraphicFramePr>
          <p:nvPr>
            <p:extLst>
              <p:ext uri="{D42A27DB-BD31-4B8C-83A1-F6EECF244321}">
                <p14:modId xmlns:p14="http://schemas.microsoft.com/office/powerpoint/2010/main" val="4010418728"/>
              </p:ext>
            </p:extLst>
          </p:nvPr>
        </p:nvGraphicFramePr>
        <p:xfrm>
          <a:off x="8711056" y="1245944"/>
          <a:ext cx="9009797" cy="6649745"/>
        </p:xfrm>
        <a:graphic>
          <a:graphicData uri="http://schemas.openxmlformats.org/drawingml/2006/table">
            <a:tbl>
              <a:tblPr firstRow="1" firstCol="1" bandRow="1">
                <a:tableStyleId>{5C22544A-7EE6-4342-B048-85BDC9FD1C3A}</a:tableStyleId>
              </a:tblPr>
              <a:tblGrid>
                <a:gridCol w="4639805">
                  <a:extLst>
                    <a:ext uri="{9D8B030D-6E8A-4147-A177-3AD203B41FA5}">
                      <a16:colId xmlns:a16="http://schemas.microsoft.com/office/drawing/2014/main" val="1021041971"/>
                    </a:ext>
                  </a:extLst>
                </a:gridCol>
                <a:gridCol w="2322311">
                  <a:extLst>
                    <a:ext uri="{9D8B030D-6E8A-4147-A177-3AD203B41FA5}">
                      <a16:colId xmlns:a16="http://schemas.microsoft.com/office/drawing/2014/main" val="4026495299"/>
                    </a:ext>
                  </a:extLst>
                </a:gridCol>
                <a:gridCol w="2047681">
                  <a:extLst>
                    <a:ext uri="{9D8B030D-6E8A-4147-A177-3AD203B41FA5}">
                      <a16:colId xmlns:a16="http://schemas.microsoft.com/office/drawing/2014/main" val="1410885719"/>
                    </a:ext>
                  </a:extLst>
                </a:gridCol>
              </a:tblGrid>
              <a:tr h="397231">
                <a:tc rowSpan="2">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Type of wave range</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Landsat 8 Data</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15042040"/>
                  </a:ext>
                </a:extLst>
              </a:tr>
              <a:tr h="1081934">
                <a:tc vMerge="1">
                  <a:txBody>
                    <a:bodyPr/>
                    <a:lstStyle/>
                    <a:p>
                      <a:endParaRPr lang="en-US"/>
                    </a:p>
                  </a:txBody>
                  <a:tcPr/>
                </a:tc>
                <a:tc>
                  <a:txBody>
                    <a:bodyPr/>
                    <a:lstStyle/>
                    <a:p>
                      <a:pPr algn="ctr">
                        <a:lnSpc>
                          <a:spcPct val="107000"/>
                        </a:lnSpc>
                        <a:spcAft>
                          <a:spcPts val="800"/>
                        </a:spcAft>
                      </a:pPr>
                      <a:r>
                        <a:rPr lang="en-US" sz="2800" b="1" kern="100" dirty="0">
                          <a:solidFill>
                            <a:schemeClr val="tx1"/>
                          </a:solidFill>
                          <a:effectLst/>
                          <a:latin typeface="TH SarabunPSK" panose="020B0500040200020003" pitchFamily="34" charset="-34"/>
                          <a:cs typeface="TH SarabunPSK" panose="020B0500040200020003" pitchFamily="34" charset="-34"/>
                        </a:rPr>
                        <a:t>Wave range size</a:t>
                      </a:r>
                    </a:p>
                    <a:p>
                      <a:pPr algn="ctr">
                        <a:lnSpc>
                          <a:spcPct val="107000"/>
                        </a:lnSpc>
                        <a:spcAft>
                          <a:spcPts val="800"/>
                        </a:spcAft>
                      </a:pPr>
                      <a:r>
                        <a:rPr lang="en-US" sz="2800" b="1" kern="100" dirty="0">
                          <a:solidFill>
                            <a:schemeClr val="tx1"/>
                          </a:solidFill>
                          <a:effectLst/>
                          <a:latin typeface="TH SarabunPSK" panose="020B0500040200020003" pitchFamily="34" charset="-34"/>
                          <a:cs typeface="TH SarabunPSK" panose="020B0500040200020003" pitchFamily="34" charset="-34"/>
                        </a:rPr>
                        <a:t>(µm)</a:t>
                      </a:r>
                      <a:endParaRPr lang="en-US" sz="2800" b="1"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b="1" kern="100" dirty="0">
                          <a:solidFill>
                            <a:schemeClr val="tx1"/>
                          </a:solidFill>
                          <a:effectLst/>
                          <a:latin typeface="TH SarabunPSK" panose="020B0500040200020003" pitchFamily="34" charset="-34"/>
                          <a:cs typeface="TH SarabunPSK" panose="020B0500040200020003" pitchFamily="34" charset="-34"/>
                        </a:rPr>
                        <a:t>Detail of picture</a:t>
                      </a:r>
                    </a:p>
                    <a:p>
                      <a:pPr algn="ctr">
                        <a:lnSpc>
                          <a:spcPct val="107000"/>
                        </a:lnSpc>
                        <a:spcAft>
                          <a:spcPts val="800"/>
                        </a:spcAft>
                      </a:pPr>
                      <a:r>
                        <a:rPr lang="en-US" sz="2800" b="1" kern="100" dirty="0">
                          <a:solidFill>
                            <a:schemeClr val="tx1"/>
                          </a:solidFill>
                          <a:effectLst/>
                          <a:latin typeface="TH SarabunPSK" panose="020B0500040200020003" pitchFamily="34" charset="-34"/>
                          <a:cs typeface="TH SarabunPSK" panose="020B0500040200020003" pitchFamily="34" charset="-34"/>
                        </a:rPr>
                        <a:t>(meter)</a:t>
                      </a:r>
                      <a:endParaRPr lang="en-US" sz="2800" b="1"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0471178"/>
                  </a:ext>
                </a:extLst>
              </a:tr>
              <a:tr h="397231">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1.Coastral Aerosol</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0.43 – 0.45</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30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6008671"/>
                  </a:ext>
                </a:extLst>
              </a:tr>
              <a:tr h="497706">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2. Range of vision: Blue</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0.45 – 0.51</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30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1299127"/>
                  </a:ext>
                </a:extLst>
              </a:tr>
              <a:tr h="397231">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3. Range of vision: Green</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0.53 – 0.59</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30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8400756"/>
                  </a:ext>
                </a:extLst>
              </a:tr>
              <a:tr h="397231">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4. Range of vision: Red</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0.64 – 0.67</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30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7320978"/>
                  </a:ext>
                </a:extLst>
              </a:tr>
              <a:tr h="397231">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5.Near Infrared NIR</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0.85 – 0.88</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30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5528161"/>
                  </a:ext>
                </a:extLst>
              </a:tr>
              <a:tr h="427088">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6. Short-wavelength infrared 1: SWIR 1</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1.57 – 1.65</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30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0029016"/>
                  </a:ext>
                </a:extLst>
              </a:tr>
              <a:tr h="504455">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7. Short-wavelength infrared 2: SWIR 2</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2.11 – 2.35</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30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7683813"/>
                  </a:ext>
                </a:extLst>
              </a:tr>
              <a:tr h="397231">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8.Panchromatic</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0.50 – 0.68</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15</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028320"/>
                  </a:ext>
                </a:extLst>
              </a:tr>
              <a:tr h="397231">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9.Cirrus</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1.36 – 1.38</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30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7721089"/>
                  </a:ext>
                </a:extLst>
              </a:tr>
              <a:tr h="397231">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10.Thermal Infrared – TIRS 1</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10.60 – 11.19</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100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57706950"/>
                  </a:ext>
                </a:extLst>
              </a:tr>
              <a:tr h="397231">
                <a:tc>
                  <a:txBody>
                    <a:bodyPr/>
                    <a:lstStyle/>
                    <a:p>
                      <a:pP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11.Thermal Infrared – TIRS 2</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a:solidFill>
                            <a:schemeClr val="tx1"/>
                          </a:solidFill>
                          <a:effectLst/>
                          <a:latin typeface="TH SarabunPSK" panose="020B0500040200020003" pitchFamily="34" charset="-34"/>
                          <a:cs typeface="TH SarabunPSK" panose="020B0500040200020003" pitchFamily="34" charset="-34"/>
                        </a:rPr>
                        <a:t>11.50 – 12.51</a:t>
                      </a:r>
                      <a:endParaRPr lang="en-US" sz="2800" kern="10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800"/>
                        </a:spcAft>
                      </a:pPr>
                      <a:r>
                        <a:rPr lang="en-US" sz="2800" kern="100" dirty="0">
                          <a:solidFill>
                            <a:schemeClr val="tx1"/>
                          </a:solidFill>
                          <a:effectLst/>
                          <a:latin typeface="TH SarabunPSK" panose="020B0500040200020003" pitchFamily="34" charset="-34"/>
                          <a:cs typeface="TH SarabunPSK" panose="020B0500040200020003" pitchFamily="34" charset="-34"/>
                        </a:rPr>
                        <a:t>100</a:t>
                      </a:r>
                      <a:endParaRPr lang="en-US" sz="2800" kern="100" dirty="0">
                        <a:solidFill>
                          <a:schemeClr val="tx1"/>
                        </a:solidFill>
                        <a:effectLst/>
                        <a:latin typeface="TH SarabunPSK" panose="020B0500040200020003" pitchFamily="34" charset="-34"/>
                        <a:ea typeface="Calibri" panose="020F0502020204030204" pitchFamily="34" charset="0"/>
                        <a:cs typeface="TH SarabunPSK" panose="020B0500040200020003" pitchFamily="34" charset="-34"/>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339379"/>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pSp>
        <p:nvGrpSpPr>
          <p:cNvPr id="350" name="Google Shape;350;p27"/>
          <p:cNvGrpSpPr/>
          <p:nvPr/>
        </p:nvGrpSpPr>
        <p:grpSpPr>
          <a:xfrm>
            <a:off x="0" y="8696073"/>
            <a:ext cx="18288000" cy="2143258"/>
            <a:chOff x="0" y="0"/>
            <a:chExt cx="24384000" cy="2857677"/>
          </a:xfrm>
        </p:grpSpPr>
        <p:sp>
          <p:nvSpPr>
            <p:cNvPr id="351" name="Google Shape;351;p27"/>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2" name="Google Shape;352;p27"/>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353" name="Google Shape;353;p27"/>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354" name="Google Shape;354;p27"/>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grpSp>
        <p:nvGrpSpPr>
          <p:cNvPr id="355" name="Google Shape;355;p27"/>
          <p:cNvGrpSpPr/>
          <p:nvPr/>
        </p:nvGrpSpPr>
        <p:grpSpPr>
          <a:xfrm>
            <a:off x="278127" y="145224"/>
            <a:ext cx="2211411" cy="1100720"/>
            <a:chOff x="0" y="0"/>
            <a:chExt cx="2948548" cy="1467626"/>
          </a:xfrm>
        </p:grpSpPr>
        <p:pic>
          <p:nvPicPr>
            <p:cNvPr id="356" name="Google Shape;356;p27"/>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357" name="Google Shape;357;p27"/>
            <p:cNvPicPr preferRelativeResize="0"/>
            <p:nvPr/>
          </p:nvPicPr>
          <p:blipFill rotWithShape="1">
            <a:blip r:embed="rId6">
              <a:alphaModFix/>
            </a:blip>
            <a:srcRect/>
            <a:stretch/>
          </p:blipFill>
          <p:spPr>
            <a:xfrm>
              <a:off x="0" y="0"/>
              <a:ext cx="1447446" cy="1467626"/>
            </a:xfrm>
            <a:prstGeom prst="rect">
              <a:avLst/>
            </a:prstGeom>
            <a:noFill/>
            <a:ln>
              <a:noFill/>
            </a:ln>
          </p:spPr>
        </p:pic>
      </p:grpSp>
      <p:sp>
        <p:nvSpPr>
          <p:cNvPr id="358" name="Google Shape;358;p27"/>
          <p:cNvSpPr txBox="1"/>
          <p:nvPr/>
        </p:nvSpPr>
        <p:spPr>
          <a:xfrm>
            <a:off x="1442834" y="3646798"/>
            <a:ext cx="15556222" cy="778675"/>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Color mixing using satellite imagery from the Landsat-8 satellite.</a:t>
            </a:r>
            <a:endParaRPr sz="115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359" name="Google Shape;359;p27"/>
          <p:cNvPicPr preferRelativeResize="0"/>
          <p:nvPr/>
        </p:nvPicPr>
        <p:blipFill rotWithShape="1">
          <a:blip r:embed="rId7">
            <a:alphaModFix/>
          </a:blip>
          <a:srcRect/>
          <a:stretch/>
        </p:blipFill>
        <p:spPr>
          <a:xfrm>
            <a:off x="0" y="5261103"/>
            <a:ext cx="4130775" cy="4130775"/>
          </a:xfrm>
          <a:prstGeom prst="rect">
            <a:avLst/>
          </a:prstGeom>
          <a:noFill/>
          <a:ln>
            <a:noFill/>
          </a:ln>
        </p:spPr>
      </p:pic>
      <p:pic>
        <p:nvPicPr>
          <p:cNvPr id="360" name="Google Shape;360;p27"/>
          <p:cNvPicPr preferRelativeResize="0"/>
          <p:nvPr/>
        </p:nvPicPr>
        <p:blipFill rotWithShape="1">
          <a:blip r:embed="rId8">
            <a:alphaModFix/>
          </a:blip>
          <a:srcRect/>
          <a:stretch/>
        </p:blipFill>
        <p:spPr>
          <a:xfrm>
            <a:off x="2717863" y="5410500"/>
            <a:ext cx="4130775" cy="4130775"/>
          </a:xfrm>
          <a:prstGeom prst="rect">
            <a:avLst/>
          </a:prstGeom>
          <a:noFill/>
          <a:ln>
            <a:noFill/>
          </a:ln>
        </p:spPr>
      </p:pic>
      <p:pic>
        <p:nvPicPr>
          <p:cNvPr id="361" name="Google Shape;361;p27"/>
          <p:cNvPicPr preferRelativeResize="0"/>
          <p:nvPr/>
        </p:nvPicPr>
        <p:blipFill rotWithShape="1">
          <a:blip r:embed="rId9">
            <a:alphaModFix/>
          </a:blip>
          <a:srcRect/>
          <a:stretch/>
        </p:blipFill>
        <p:spPr>
          <a:xfrm>
            <a:off x="5779678" y="5887500"/>
            <a:ext cx="3388975" cy="3389000"/>
          </a:xfrm>
          <a:prstGeom prst="rect">
            <a:avLst/>
          </a:prstGeom>
          <a:noFill/>
          <a:ln>
            <a:noFill/>
          </a:ln>
        </p:spPr>
      </p:pic>
      <p:pic>
        <p:nvPicPr>
          <p:cNvPr id="362" name="Google Shape;362;p27"/>
          <p:cNvPicPr preferRelativeResize="0"/>
          <p:nvPr/>
        </p:nvPicPr>
        <p:blipFill rotWithShape="1">
          <a:blip r:embed="rId10">
            <a:alphaModFix/>
          </a:blip>
          <a:srcRect/>
          <a:stretch/>
        </p:blipFill>
        <p:spPr>
          <a:xfrm>
            <a:off x="2489550" y="76897"/>
            <a:ext cx="2177106" cy="1237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67" name="Google Shape;367;p28"/>
          <p:cNvGrpSpPr/>
          <p:nvPr/>
        </p:nvGrpSpPr>
        <p:grpSpPr>
          <a:xfrm>
            <a:off x="0" y="8696073"/>
            <a:ext cx="18288000" cy="2143258"/>
            <a:chOff x="0" y="0"/>
            <a:chExt cx="24384000" cy="2857677"/>
          </a:xfrm>
        </p:grpSpPr>
        <p:sp>
          <p:nvSpPr>
            <p:cNvPr id="368" name="Google Shape;368;p28"/>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9" name="Google Shape;369;p28"/>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370" name="Google Shape;370;p28"/>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371" name="Google Shape;371;p28"/>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372" name="Google Shape;372;p28"/>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grpSp>
        <p:nvGrpSpPr>
          <p:cNvPr id="373" name="Google Shape;373;p28"/>
          <p:cNvGrpSpPr/>
          <p:nvPr/>
        </p:nvGrpSpPr>
        <p:grpSpPr>
          <a:xfrm>
            <a:off x="278127" y="145224"/>
            <a:ext cx="2211411" cy="1100720"/>
            <a:chOff x="0" y="0"/>
            <a:chExt cx="2948548" cy="1467626"/>
          </a:xfrm>
        </p:grpSpPr>
        <p:pic>
          <p:nvPicPr>
            <p:cNvPr id="374" name="Google Shape;374;p28"/>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375" name="Google Shape;375;p28"/>
            <p:cNvPicPr preferRelativeResize="0"/>
            <p:nvPr/>
          </p:nvPicPr>
          <p:blipFill rotWithShape="1">
            <a:blip r:embed="rId6">
              <a:alphaModFix/>
            </a:blip>
            <a:srcRect/>
            <a:stretch/>
          </p:blipFill>
          <p:spPr>
            <a:xfrm>
              <a:off x="0" y="0"/>
              <a:ext cx="1447446" cy="1467626"/>
            </a:xfrm>
            <a:prstGeom prst="rect">
              <a:avLst/>
            </a:prstGeom>
            <a:noFill/>
            <a:ln>
              <a:noFill/>
            </a:ln>
          </p:spPr>
        </p:pic>
      </p:grpSp>
      <p:sp>
        <p:nvSpPr>
          <p:cNvPr id="377" name="Google Shape;377;p28"/>
          <p:cNvSpPr txBox="1"/>
          <p:nvPr/>
        </p:nvSpPr>
        <p:spPr>
          <a:xfrm>
            <a:off x="2771555" y="1144075"/>
            <a:ext cx="12744900" cy="849463"/>
          </a:xfrm>
          <a:prstGeom prst="rect">
            <a:avLst/>
          </a:prstGeom>
          <a:noFill/>
          <a:ln>
            <a:noFill/>
          </a:ln>
        </p:spPr>
        <p:txBody>
          <a:bodyPr spcFirstLastPara="1" wrap="square" lIns="0" tIns="0" rIns="0" bIns="0" anchor="t" anchorCtr="0">
            <a:spAutoFit/>
          </a:bodyPr>
          <a:lstStyle/>
          <a:p>
            <a:pPr marL="0" marR="0" lvl="0" indent="0" algn="ctr" rtl="0">
              <a:lnSpc>
                <a:spcPct val="115003"/>
              </a:lnSpc>
              <a:spcBef>
                <a:spcPts val="0"/>
              </a:spcBef>
              <a:spcAft>
                <a:spcPts val="0"/>
              </a:spcAft>
              <a:buClr>
                <a:srgbClr val="000000"/>
              </a:buClr>
              <a:buSzPts val="5500"/>
              <a:buFont typeface="Arial"/>
              <a:buNone/>
            </a:pPr>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Landsat 8 satellite composite color imaging</a:t>
            </a:r>
            <a:endParaRPr sz="13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378" name="Google Shape;378;p28"/>
          <p:cNvPicPr preferRelativeResize="0"/>
          <p:nvPr/>
        </p:nvPicPr>
        <p:blipFill rotWithShape="1">
          <a:blip r:embed="rId7">
            <a:alphaModFix/>
          </a:blip>
          <a:srcRect/>
          <a:stretch/>
        </p:blipFill>
        <p:spPr>
          <a:xfrm>
            <a:off x="2489550" y="76897"/>
            <a:ext cx="2177106" cy="1237376"/>
          </a:xfrm>
          <a:prstGeom prst="rect">
            <a:avLst/>
          </a:prstGeom>
          <a:noFill/>
          <a:ln>
            <a:noFill/>
          </a:ln>
        </p:spPr>
      </p:pic>
      <p:pic>
        <p:nvPicPr>
          <p:cNvPr id="3" name="Picture 2">
            <a:extLst>
              <a:ext uri="{FF2B5EF4-FFF2-40B4-BE49-F238E27FC236}">
                <a16:creationId xmlns:a16="http://schemas.microsoft.com/office/drawing/2014/main" id="{9528A603-531E-8730-1581-AF565E859217}"/>
              </a:ext>
            </a:extLst>
          </p:cNvPr>
          <p:cNvPicPr>
            <a:picLocks noChangeAspect="1"/>
          </p:cNvPicPr>
          <p:nvPr/>
        </p:nvPicPr>
        <p:blipFill>
          <a:blip r:embed="rId8"/>
          <a:stretch>
            <a:fillRect/>
          </a:stretch>
        </p:blipFill>
        <p:spPr>
          <a:xfrm>
            <a:off x="0" y="35984"/>
            <a:ext cx="18288000" cy="10286999"/>
          </a:xfrm>
          <a:prstGeom prst="rect">
            <a:avLst/>
          </a:prstGeom>
        </p:spPr>
      </p:pic>
      <p:sp>
        <p:nvSpPr>
          <p:cNvPr id="4" name="TextBox 3">
            <a:extLst>
              <a:ext uri="{FF2B5EF4-FFF2-40B4-BE49-F238E27FC236}">
                <a16:creationId xmlns:a16="http://schemas.microsoft.com/office/drawing/2014/main" id="{1852FF14-FFEF-18CE-AFD9-36D7E53B1564}"/>
              </a:ext>
            </a:extLst>
          </p:cNvPr>
          <p:cNvSpPr txBox="1"/>
          <p:nvPr/>
        </p:nvSpPr>
        <p:spPr>
          <a:xfrm>
            <a:off x="10944393" y="2380727"/>
            <a:ext cx="2494763" cy="523220"/>
          </a:xfrm>
          <a:prstGeom prst="rect">
            <a:avLst/>
          </a:prstGeom>
          <a:noFill/>
        </p:spPr>
        <p:txBody>
          <a:bodyPr wrap="square" rtlCol="0">
            <a:spAutoFit/>
          </a:bodyPr>
          <a:lstStyle/>
          <a:p>
            <a:r>
              <a:rPr lang="en-US" sz="2800" b="1" dirty="0">
                <a:latin typeface="+mn-lt"/>
              </a:rPr>
              <a:t>Feature</a:t>
            </a:r>
          </a:p>
        </p:txBody>
      </p:sp>
      <p:sp>
        <p:nvSpPr>
          <p:cNvPr id="5" name="TextBox 4">
            <a:extLst>
              <a:ext uri="{FF2B5EF4-FFF2-40B4-BE49-F238E27FC236}">
                <a16:creationId xmlns:a16="http://schemas.microsoft.com/office/drawing/2014/main" id="{8CF97E40-67CB-17D7-E564-6C53186559A1}"/>
              </a:ext>
            </a:extLst>
          </p:cNvPr>
          <p:cNvSpPr txBox="1"/>
          <p:nvPr/>
        </p:nvSpPr>
        <p:spPr>
          <a:xfrm>
            <a:off x="4445375" y="2422364"/>
            <a:ext cx="2177106" cy="523220"/>
          </a:xfrm>
          <a:prstGeom prst="rect">
            <a:avLst/>
          </a:prstGeom>
          <a:noFill/>
        </p:spPr>
        <p:txBody>
          <a:bodyPr wrap="square" rtlCol="0">
            <a:spAutoFit/>
          </a:bodyPr>
          <a:lstStyle/>
          <a:p>
            <a:r>
              <a:rPr lang="en-US" sz="2800" b="1" dirty="0">
                <a:latin typeface="+mn-lt"/>
              </a:rPr>
              <a:t>Band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383" name="Google Shape;383;p29"/>
          <p:cNvGrpSpPr/>
          <p:nvPr/>
        </p:nvGrpSpPr>
        <p:grpSpPr>
          <a:xfrm>
            <a:off x="0" y="8696073"/>
            <a:ext cx="18288000" cy="2143258"/>
            <a:chOff x="0" y="0"/>
            <a:chExt cx="24384000" cy="2857677"/>
          </a:xfrm>
        </p:grpSpPr>
        <p:sp>
          <p:nvSpPr>
            <p:cNvPr id="384" name="Google Shape;384;p29"/>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5" name="Google Shape;385;p29"/>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386" name="Google Shape;386;p29"/>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387" name="Google Shape;387;p29"/>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388" name="Google Shape;388;p29"/>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grpSp>
        <p:nvGrpSpPr>
          <p:cNvPr id="389" name="Google Shape;389;p29"/>
          <p:cNvGrpSpPr/>
          <p:nvPr/>
        </p:nvGrpSpPr>
        <p:grpSpPr>
          <a:xfrm>
            <a:off x="278127" y="145224"/>
            <a:ext cx="2211411" cy="1100720"/>
            <a:chOff x="0" y="0"/>
            <a:chExt cx="2948548" cy="1467626"/>
          </a:xfrm>
        </p:grpSpPr>
        <p:pic>
          <p:nvPicPr>
            <p:cNvPr id="390" name="Google Shape;390;p29"/>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391" name="Google Shape;391;p29"/>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392" name="Google Shape;392;p29"/>
          <p:cNvPicPr preferRelativeResize="0"/>
          <p:nvPr/>
        </p:nvPicPr>
        <p:blipFill rotWithShape="1">
          <a:blip r:embed="rId7">
            <a:alphaModFix/>
          </a:blip>
          <a:srcRect/>
          <a:stretch/>
        </p:blipFill>
        <p:spPr>
          <a:xfrm>
            <a:off x="12030724" y="2358361"/>
            <a:ext cx="4974131" cy="4453741"/>
          </a:xfrm>
          <a:prstGeom prst="rect">
            <a:avLst/>
          </a:prstGeom>
          <a:noFill/>
          <a:ln>
            <a:noFill/>
          </a:ln>
        </p:spPr>
      </p:pic>
      <p:sp>
        <p:nvSpPr>
          <p:cNvPr id="393" name="Google Shape;393;p29"/>
          <p:cNvSpPr txBox="1"/>
          <p:nvPr/>
        </p:nvSpPr>
        <p:spPr>
          <a:xfrm>
            <a:off x="1259439" y="1716617"/>
            <a:ext cx="9894573" cy="778675"/>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Example of Landsat-8 color combination</a:t>
            </a:r>
            <a:endParaRPr sz="115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394" name="Google Shape;394;p29"/>
          <p:cNvSpPr txBox="1"/>
          <p:nvPr/>
        </p:nvSpPr>
        <p:spPr>
          <a:xfrm>
            <a:off x="941425" y="3522709"/>
            <a:ext cx="10530600" cy="4252126"/>
          </a:xfrm>
          <a:prstGeom prst="rect">
            <a:avLst/>
          </a:prstGeom>
          <a:noFill/>
          <a:ln>
            <a:noFill/>
          </a:ln>
        </p:spPr>
        <p:txBody>
          <a:bodyPr spcFirstLastPara="1" wrap="square" lIns="0" tIns="0" rIns="0" bIns="0" anchor="t" anchorCtr="0">
            <a:spAutoFit/>
          </a:bodyPr>
          <a:lstStyle/>
          <a:p>
            <a:pPr algn="just">
              <a:lnSpc>
                <a:spcPct val="107000"/>
              </a:lnSpc>
              <a:spcAft>
                <a:spcPts val="800"/>
              </a:spcAft>
            </a:pPr>
            <a:r>
              <a:rPr lang="en-US" sz="3600" dirty="0">
                <a:effectLst/>
                <a:latin typeface="Times New Roman" panose="02020603050405020304" pitchFamily="18" charset="0"/>
                <a:ea typeface="Calibri" panose="020F0502020204030204" pitchFamily="34" charset="0"/>
                <a:cs typeface="Cordia New" panose="020B0304020202020204" pitchFamily="34" charset="-34"/>
              </a:rPr>
              <a:t>Color mixing using satellite images Band </a:t>
            </a:r>
            <a:r>
              <a:rPr lang="th-TH" sz="3600" dirty="0">
                <a:effectLst/>
                <a:latin typeface="Calibri" panose="020F0502020204030204" pitchFamily="34" charset="0"/>
                <a:ea typeface="Calibri" panose="020F0502020204030204" pitchFamily="34" charset="0"/>
                <a:cs typeface="Times New Roman" panose="02020603050405020304" pitchFamily="18" charset="0"/>
              </a:rPr>
              <a:t>2</a:t>
            </a:r>
            <a:r>
              <a:rPr lang="en-US" sz="3600" dirty="0">
                <a:effectLst/>
                <a:latin typeface="Times New Roman" panose="02020603050405020304" pitchFamily="18" charset="0"/>
                <a:ea typeface="Calibri" panose="020F0502020204030204" pitchFamily="34" charset="0"/>
                <a:cs typeface="Cordia New" panose="020B0304020202020204" pitchFamily="34" charset="-34"/>
              </a:rPr>
              <a:t>, Band </a:t>
            </a:r>
            <a:r>
              <a:rPr lang="th-TH" sz="3600" dirty="0">
                <a:effectLst/>
                <a:latin typeface="Calibri" panose="020F0502020204030204" pitchFamily="34" charset="0"/>
                <a:ea typeface="Calibri" panose="020F0502020204030204" pitchFamily="34" charset="0"/>
                <a:cs typeface="Times New Roman" panose="02020603050405020304" pitchFamily="18" charset="0"/>
              </a:rPr>
              <a:t>3</a:t>
            </a:r>
            <a:r>
              <a:rPr lang="en-US" sz="3600" dirty="0">
                <a:effectLst/>
                <a:latin typeface="Times New Roman" panose="02020603050405020304" pitchFamily="18" charset="0"/>
                <a:ea typeface="Calibri" panose="020F0502020204030204" pitchFamily="34" charset="0"/>
                <a:cs typeface="Cordia New" panose="020B0304020202020204" pitchFamily="34" charset="-34"/>
              </a:rPr>
              <a:t>, and Band </a:t>
            </a:r>
            <a:r>
              <a:rPr lang="th-TH" sz="3600" dirty="0">
                <a:effectLst/>
                <a:latin typeface="Calibri" panose="020F0502020204030204" pitchFamily="34" charset="0"/>
                <a:ea typeface="Calibri" panose="020F0502020204030204" pitchFamily="34" charset="0"/>
                <a:cs typeface="Times New Roman" panose="02020603050405020304" pitchFamily="18" charset="0"/>
              </a:rPr>
              <a:t>4 </a:t>
            </a:r>
            <a:r>
              <a:rPr lang="en-US" sz="3600" dirty="0">
                <a:effectLst/>
                <a:latin typeface="Times New Roman" panose="02020603050405020304" pitchFamily="18" charset="0"/>
                <a:ea typeface="Calibri" panose="020F0502020204030204" pitchFamily="34" charset="0"/>
                <a:cs typeface="Cordia New" panose="020B0304020202020204" pitchFamily="34" charset="-34"/>
              </a:rPr>
              <a:t>in the blue, green, and red wavelengths, respectively, with the blue wavelength at </a:t>
            </a:r>
            <a:r>
              <a:rPr lang="th-TH" sz="3600" dirty="0">
                <a:effectLst/>
                <a:latin typeface="Calibri" panose="020F0502020204030204" pitchFamily="34" charset="0"/>
                <a:ea typeface="Calibri" panose="020F0502020204030204" pitchFamily="34" charset="0"/>
                <a:cs typeface="Times New Roman" panose="02020603050405020304" pitchFamily="18" charset="0"/>
              </a:rPr>
              <a:t>0.45-0.51 </a:t>
            </a:r>
            <a:r>
              <a:rPr lang="en-US" sz="3600" dirty="0" err="1">
                <a:effectLst/>
                <a:latin typeface="Times New Roman" panose="02020603050405020304" pitchFamily="18" charset="0"/>
                <a:ea typeface="Calibri" panose="020F0502020204030204" pitchFamily="34" charset="0"/>
                <a:cs typeface="Cordia New" panose="020B0304020202020204" pitchFamily="34" charset="-34"/>
              </a:rPr>
              <a:t>μm</a:t>
            </a:r>
            <a:r>
              <a:rPr lang="en-US" sz="3600" dirty="0">
                <a:effectLst/>
                <a:latin typeface="Times New Roman" panose="02020603050405020304" pitchFamily="18" charset="0"/>
                <a:ea typeface="Calibri" panose="020F0502020204030204" pitchFamily="34" charset="0"/>
                <a:cs typeface="Cordia New" panose="020B0304020202020204" pitchFamily="34" charset="-34"/>
              </a:rPr>
              <a:t>. The green wavelength is </a:t>
            </a:r>
            <a:r>
              <a:rPr lang="th-TH" sz="3600" dirty="0">
                <a:effectLst/>
                <a:latin typeface="Calibri" panose="020F0502020204030204" pitchFamily="34" charset="0"/>
                <a:ea typeface="Calibri" panose="020F0502020204030204" pitchFamily="34" charset="0"/>
                <a:cs typeface="Times New Roman" panose="02020603050405020304" pitchFamily="18" charset="0"/>
              </a:rPr>
              <a:t>0.53- 0.59 </a:t>
            </a:r>
            <a:r>
              <a:rPr lang="en-US" sz="3600" dirty="0" err="1">
                <a:effectLst/>
                <a:latin typeface="Times New Roman" panose="02020603050405020304" pitchFamily="18" charset="0"/>
                <a:ea typeface="Calibri" panose="020F0502020204030204" pitchFamily="34" charset="0"/>
                <a:cs typeface="Cordia New" panose="020B0304020202020204" pitchFamily="34" charset="-34"/>
              </a:rPr>
              <a:t>μm</a:t>
            </a:r>
            <a:r>
              <a:rPr lang="en-US" sz="3600" dirty="0">
                <a:effectLst/>
                <a:latin typeface="Times New Roman" panose="02020603050405020304" pitchFamily="18" charset="0"/>
                <a:ea typeface="Calibri" panose="020F0502020204030204" pitchFamily="34" charset="0"/>
                <a:cs typeface="Cordia New" panose="020B0304020202020204" pitchFamily="34" charset="-34"/>
              </a:rPr>
              <a:t> and the red wavelength is </a:t>
            </a:r>
            <a:r>
              <a:rPr lang="th-TH" sz="3600" dirty="0">
                <a:effectLst/>
                <a:latin typeface="Calibri" panose="020F0502020204030204" pitchFamily="34" charset="0"/>
                <a:ea typeface="Calibri" panose="020F0502020204030204" pitchFamily="34" charset="0"/>
                <a:cs typeface="Times New Roman" panose="02020603050405020304" pitchFamily="18" charset="0"/>
              </a:rPr>
              <a:t>0.64-0.67 </a:t>
            </a:r>
            <a:r>
              <a:rPr lang="en-US" sz="3600" dirty="0" err="1">
                <a:effectLst/>
                <a:latin typeface="Times New Roman" panose="02020603050405020304" pitchFamily="18" charset="0"/>
                <a:ea typeface="Calibri" panose="020F0502020204030204" pitchFamily="34" charset="0"/>
                <a:cs typeface="Cordia New" panose="020B0304020202020204" pitchFamily="34" charset="-34"/>
              </a:rPr>
              <a:t>μm</a:t>
            </a:r>
            <a:r>
              <a:rPr lang="en-US" sz="3600" dirty="0">
                <a:effectLst/>
                <a:latin typeface="Times New Roman" panose="02020603050405020304" pitchFamily="18" charset="0"/>
                <a:ea typeface="Calibri" panose="020F0502020204030204" pitchFamily="34" charset="0"/>
                <a:cs typeface="Cordia New" panose="020B0304020202020204" pitchFamily="34" charset="-34"/>
              </a:rPr>
              <a:t>, which corresponds to the range of white light or the range of light visible to the human eye. Make the result a natural color.</a:t>
            </a:r>
            <a:endParaRPr lang="en-US" sz="36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395" name="Google Shape;395;p29"/>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0" name="Google Shape;400;p30"/>
          <p:cNvGrpSpPr/>
          <p:nvPr/>
        </p:nvGrpSpPr>
        <p:grpSpPr>
          <a:xfrm>
            <a:off x="0" y="8696073"/>
            <a:ext cx="18288000" cy="2143258"/>
            <a:chOff x="0" y="0"/>
            <a:chExt cx="24384000" cy="2857677"/>
          </a:xfrm>
        </p:grpSpPr>
        <p:sp>
          <p:nvSpPr>
            <p:cNvPr id="401" name="Google Shape;401;p30"/>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2" name="Google Shape;402;p30"/>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403" name="Google Shape;403;p30"/>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404" name="Google Shape;404;p30"/>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405" name="Google Shape;405;p30"/>
          <p:cNvPicPr preferRelativeResize="0"/>
          <p:nvPr/>
        </p:nvPicPr>
        <p:blipFill rotWithShape="1">
          <a:blip r:embed="rId5">
            <a:alphaModFix/>
          </a:blip>
          <a:srcRect l="34529"/>
          <a:stretch/>
        </p:blipFill>
        <p:spPr>
          <a:xfrm>
            <a:off x="10823812" y="2668032"/>
            <a:ext cx="7183629" cy="4702629"/>
          </a:xfrm>
          <a:prstGeom prst="rect">
            <a:avLst/>
          </a:prstGeom>
          <a:noFill/>
          <a:ln>
            <a:noFill/>
          </a:ln>
        </p:spPr>
      </p:pic>
      <p:sp>
        <p:nvSpPr>
          <p:cNvPr id="406" name="Google Shape;406;p30"/>
          <p:cNvSpPr txBox="1"/>
          <p:nvPr/>
        </p:nvSpPr>
        <p:spPr>
          <a:xfrm>
            <a:off x="452146" y="2244906"/>
            <a:ext cx="10126776" cy="6696898"/>
          </a:xfrm>
          <a:prstGeom prst="rect">
            <a:avLst/>
          </a:prstGeom>
          <a:noFill/>
          <a:ln>
            <a:noFill/>
          </a:ln>
        </p:spPr>
        <p:txBody>
          <a:bodyPr spcFirstLastPara="1" wrap="square" lIns="0" tIns="0" rIns="0" bIns="0" anchor="t" anchorCtr="0">
            <a:spAutoFit/>
          </a:bodyPr>
          <a:lstStyle/>
          <a:p>
            <a:pPr marL="0" marR="0" lvl="0" indent="0" algn="l" rtl="0">
              <a:lnSpc>
                <a:spcPct val="166111"/>
              </a:lnSpc>
              <a:spcBef>
                <a:spcPts val="0"/>
              </a:spcBef>
              <a:spcAft>
                <a:spcPts val="0"/>
              </a:spcAft>
              <a:buClr>
                <a:srgbClr val="000000"/>
              </a:buClr>
              <a:buSzPts val="2500"/>
              <a:buFont typeface="Arial"/>
              <a:buNone/>
            </a:pPr>
            <a:endParaRPr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15000"/>
              </a:lnSpc>
              <a:spcBef>
                <a:spcPts val="0"/>
              </a:spcBef>
              <a:spcAft>
                <a:spcPts val="0"/>
              </a:spcAft>
              <a:buClr>
                <a:srgbClr val="000000"/>
              </a:buClr>
              <a:buSzPts val="2500"/>
              <a:buFont typeface="Arial"/>
              <a:buNone/>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Landsat 8 consists of 3 main missions and objectives</a:t>
            </a:r>
            <a:endParaRPr sz="32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561341" lvl="1" indent="-274318">
              <a:lnSpc>
                <a:spcPct val="11500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It collects and archives medium-resolution multi-spectral imaging data covering seasonal areas of the world.</a:t>
            </a:r>
          </a:p>
          <a:p>
            <a:pPr marL="561341" lvl="1" indent="-274318">
              <a:lnSpc>
                <a:spcPct val="11500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Ensure that Landsat-8 data is sufficiently consistent with data from previous Landsat missions in terms of acquisition geometry. Coverage characteristics calibration Spectral characteristics Product quality and information availability</a:t>
            </a:r>
          </a:p>
          <a:p>
            <a:pPr marL="561341" lvl="1" indent="-274318">
              <a:lnSpc>
                <a:spcPct val="11500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Ensure that the product is available for download within three hours.</a:t>
            </a:r>
          </a:p>
          <a:p>
            <a:pPr marL="287023" lvl="1">
              <a:lnSpc>
                <a:spcPct val="115000"/>
              </a:lnSpc>
              <a:buSzPts val="2500"/>
            </a:pP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grpSp>
        <p:nvGrpSpPr>
          <p:cNvPr id="407" name="Google Shape;407;p30"/>
          <p:cNvGrpSpPr/>
          <p:nvPr/>
        </p:nvGrpSpPr>
        <p:grpSpPr>
          <a:xfrm>
            <a:off x="278127" y="145224"/>
            <a:ext cx="2211411" cy="1100720"/>
            <a:chOff x="0" y="0"/>
            <a:chExt cx="2948548" cy="1467626"/>
          </a:xfrm>
        </p:grpSpPr>
        <p:pic>
          <p:nvPicPr>
            <p:cNvPr id="408" name="Google Shape;408;p30"/>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409" name="Google Shape;409;p30"/>
            <p:cNvPicPr preferRelativeResize="0"/>
            <p:nvPr/>
          </p:nvPicPr>
          <p:blipFill rotWithShape="1">
            <a:blip r:embed="rId7">
              <a:alphaModFix/>
            </a:blip>
            <a:srcRect/>
            <a:stretch/>
          </p:blipFill>
          <p:spPr>
            <a:xfrm>
              <a:off x="0" y="0"/>
              <a:ext cx="1447446" cy="1467626"/>
            </a:xfrm>
            <a:prstGeom prst="rect">
              <a:avLst/>
            </a:prstGeom>
            <a:noFill/>
            <a:ln>
              <a:noFill/>
            </a:ln>
          </p:spPr>
        </p:pic>
      </p:grpSp>
      <p:sp>
        <p:nvSpPr>
          <p:cNvPr id="410" name="Google Shape;410;p30"/>
          <p:cNvSpPr txBox="1"/>
          <p:nvPr/>
        </p:nvSpPr>
        <p:spPr>
          <a:xfrm>
            <a:off x="4360649" y="1291704"/>
            <a:ext cx="9566700" cy="778675"/>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499"/>
              <a:buFont typeface="Arial"/>
              <a:buNone/>
            </a:pPr>
            <a:r>
              <a:rPr lang="en-US" sz="4400" b="1" dirty="0">
                <a:effectLst/>
                <a:latin typeface="Times New Roman" panose="02020603050405020304" pitchFamily="18" charset="0"/>
                <a:ea typeface="Calibri" panose="020F0502020204030204" pitchFamily="34" charset="0"/>
              </a:rPr>
              <a:t>Purpose of the Landsat 8 mission</a:t>
            </a:r>
            <a:endParaRPr sz="4400" b="1" i="0" u="none" strike="noStrike" cap="none" dirty="0">
              <a:solidFill>
                <a:srgbClr val="000000"/>
              </a:solidFill>
              <a:latin typeface="Times New Roman"/>
              <a:ea typeface="Times New Roman"/>
              <a:cs typeface="Times New Roman"/>
              <a:sym typeface="Times New Roman"/>
            </a:endParaRPr>
          </a:p>
        </p:txBody>
      </p:sp>
      <p:pic>
        <p:nvPicPr>
          <p:cNvPr id="411" name="Google Shape;411;p30"/>
          <p:cNvPicPr preferRelativeResize="0"/>
          <p:nvPr/>
        </p:nvPicPr>
        <p:blipFill rotWithShape="1">
          <a:blip r:embed="rId6">
            <a:alphaModFix amt="8000"/>
          </a:blip>
          <a:srcRect/>
          <a:stretch/>
        </p:blipFill>
        <p:spPr>
          <a:xfrm>
            <a:off x="5945093" y="1520144"/>
            <a:ext cx="6397811" cy="6397811"/>
          </a:xfrm>
          <a:prstGeom prst="rect">
            <a:avLst/>
          </a:prstGeom>
          <a:noFill/>
          <a:ln>
            <a:noFill/>
          </a:ln>
        </p:spPr>
      </p:pic>
      <p:pic>
        <p:nvPicPr>
          <p:cNvPr id="412" name="Google Shape;412;p30"/>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grpSp>
        <p:nvGrpSpPr>
          <p:cNvPr id="417" name="Google Shape;417;p31"/>
          <p:cNvGrpSpPr/>
          <p:nvPr/>
        </p:nvGrpSpPr>
        <p:grpSpPr>
          <a:xfrm>
            <a:off x="-97700" y="8728648"/>
            <a:ext cx="18288000" cy="2143258"/>
            <a:chOff x="0" y="0"/>
            <a:chExt cx="24384000" cy="2857677"/>
          </a:xfrm>
        </p:grpSpPr>
        <p:sp>
          <p:nvSpPr>
            <p:cNvPr id="418" name="Google Shape;418;p31"/>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9" name="Google Shape;419;p31"/>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420" name="Google Shape;420;p31"/>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421" name="Google Shape;421;p31"/>
            <p:cNvSpPr txBox="1"/>
            <p:nvPr/>
          </p:nvSpPr>
          <p:spPr>
            <a:xfrm>
              <a:off x="1955183" y="709483"/>
              <a:ext cx="6672300" cy="11844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grpSp>
        <p:nvGrpSpPr>
          <p:cNvPr id="422" name="Google Shape;422;p31"/>
          <p:cNvGrpSpPr/>
          <p:nvPr/>
        </p:nvGrpSpPr>
        <p:grpSpPr>
          <a:xfrm>
            <a:off x="278127" y="145224"/>
            <a:ext cx="2211411" cy="1100720"/>
            <a:chOff x="0" y="0"/>
            <a:chExt cx="2948548" cy="1467626"/>
          </a:xfrm>
        </p:grpSpPr>
        <p:pic>
          <p:nvPicPr>
            <p:cNvPr id="423" name="Google Shape;423;p31"/>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424" name="Google Shape;424;p31"/>
            <p:cNvPicPr preferRelativeResize="0"/>
            <p:nvPr/>
          </p:nvPicPr>
          <p:blipFill rotWithShape="1">
            <a:blip r:embed="rId6">
              <a:alphaModFix/>
            </a:blip>
            <a:srcRect/>
            <a:stretch/>
          </p:blipFill>
          <p:spPr>
            <a:xfrm>
              <a:off x="0" y="0"/>
              <a:ext cx="1447446" cy="1467626"/>
            </a:xfrm>
            <a:prstGeom prst="rect">
              <a:avLst/>
            </a:prstGeom>
            <a:noFill/>
            <a:ln>
              <a:noFill/>
            </a:ln>
          </p:spPr>
        </p:pic>
      </p:grpSp>
      <p:sp>
        <p:nvSpPr>
          <p:cNvPr id="425" name="Google Shape;425;p31"/>
          <p:cNvSpPr txBox="1"/>
          <p:nvPr/>
        </p:nvSpPr>
        <p:spPr>
          <a:xfrm>
            <a:off x="1272957" y="1274519"/>
            <a:ext cx="15742200" cy="892937"/>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4800" b="1" dirty="0">
                <a:effectLst/>
                <a:latin typeface="Times New Roman" panose="02020603050405020304" pitchFamily="18" charset="0"/>
                <a:ea typeface="Calibri" panose="020F0502020204030204" pitchFamily="34" charset="0"/>
                <a:cs typeface="Cordia New" panose="020B0304020202020204" pitchFamily="34" charset="-34"/>
              </a:rPr>
              <a:t>Current benefits of using the Landsat 8 satellite</a:t>
            </a:r>
            <a:endParaRPr lang="en-US" sz="4800" b="1"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26" name="Google Shape;426;p31"/>
          <p:cNvSpPr txBox="1"/>
          <p:nvPr/>
        </p:nvSpPr>
        <p:spPr>
          <a:xfrm>
            <a:off x="937648" y="2247809"/>
            <a:ext cx="16412704" cy="6764672"/>
          </a:xfrm>
          <a:prstGeom prst="rect">
            <a:avLst/>
          </a:prstGeom>
          <a:noFill/>
          <a:ln>
            <a:noFill/>
          </a:ln>
        </p:spPr>
        <p:txBody>
          <a:bodyPr spcFirstLastPara="1" wrap="square" lIns="0" tIns="0" rIns="0" bIns="0" anchor="t" anchorCtr="0">
            <a:spAutoFit/>
          </a:bodyPr>
          <a:lstStyle/>
          <a:p>
            <a:pPr marL="574614" lvl="1" indent="-277083" algn="just">
              <a:lnSpc>
                <a:spcPct val="114994"/>
              </a:lnSpc>
              <a:buSzPts val="2500"/>
              <a:buFont typeface="Times New Roman"/>
              <a:buChar char="•"/>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Mapping with satellite imagery</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rtl="0">
              <a:lnSpc>
                <a:spcPct val="114994"/>
              </a:lnSpc>
              <a:spcBef>
                <a:spcPts val="0"/>
              </a:spcBef>
              <a:spcAft>
                <a:spcPts val="0"/>
              </a:spcAft>
              <a:buClr>
                <a:srgbClr val="000000"/>
              </a:buClr>
              <a:buSzPts val="2500"/>
              <a:buFont typeface="Arial"/>
              <a:buNone/>
            </a:pPr>
            <a:r>
              <a:rPr lang="en-US" sz="3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Due to the current conditions of continuous changes in the earth's surface and changing every day, maps need to be improved or re-produced to be consistent with the objectives of various users.</a:t>
            </a:r>
            <a:endParaRPr sz="3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574614" lvl="1" indent="-277083" algn="just">
              <a:lnSpc>
                <a:spcPct val="114994"/>
              </a:lnSpc>
              <a:buSzPts val="2500"/>
              <a:buFont typeface="Times New Roman"/>
              <a:buChar char="•"/>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Use to assess and investigate disaster occurrences</a:t>
            </a:r>
            <a:endParaRPr sz="3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just">
              <a:lnSpc>
                <a:spcPct val="107000"/>
              </a:lnSpc>
              <a:spcAft>
                <a:spcPts val="800"/>
              </a:spcAft>
            </a:pPr>
            <a:r>
              <a:rPr lang="en-US" sz="3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As our world is changing more and more with various types of disasters such as forest fires, droughts and others, the advantage of all resource observation satellites is that they have the frequency and quantity of data to be collected. It's a huge amount, making it possible to see and verify changes. Therefore, it is applied in various disaster situations.</a:t>
            </a:r>
          </a:p>
          <a:p>
            <a:pPr marL="574614" lvl="1" indent="-277083" algn="just">
              <a:lnSpc>
                <a:spcPct val="114994"/>
              </a:lnSpc>
              <a:buSzPts val="2500"/>
              <a:buFont typeface="Times New Roman"/>
              <a:buChar char="•"/>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Use to monitor changes in land use and land cover (Land Use/Land Cover: LULC)</a:t>
            </a:r>
            <a:endParaRPr lang="en-US" sz="3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algn="just">
              <a:lnSpc>
                <a:spcPct val="107000"/>
              </a:lnSpc>
              <a:spcAft>
                <a:spcPts val="800"/>
              </a:spcAft>
            </a:pPr>
            <a:r>
              <a:rPr lang="en-US" sz="3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The ability of satellites to collect data continuously over a long period of time allows them to clearly compare differences that occur on the Earth's surface.</a:t>
            </a:r>
          </a:p>
        </p:txBody>
      </p:sp>
      <p:pic>
        <p:nvPicPr>
          <p:cNvPr id="427" name="Google Shape;427;p31"/>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pic>
        <p:nvPicPr>
          <p:cNvPr id="428" name="Google Shape;428;p31"/>
          <p:cNvPicPr preferRelativeResize="0"/>
          <p:nvPr/>
        </p:nvPicPr>
        <p:blipFill rotWithShape="1">
          <a:blip r:embed="rId7">
            <a:alphaModFix/>
          </a:blip>
          <a:srcRect/>
          <a:stretch/>
        </p:blipFill>
        <p:spPr>
          <a:xfrm>
            <a:off x="2489550" y="76897"/>
            <a:ext cx="2177106" cy="1237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p:nvPr/>
        </p:nvSpPr>
        <p:spPr>
          <a:xfrm>
            <a:off x="10911437" y="8579361"/>
            <a:ext cx="4769100" cy="429900"/>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Clr>
                <a:srgbClr val="000000"/>
              </a:buClr>
              <a:buSzPts val="2599"/>
              <a:buFont typeface="Arial"/>
              <a:buNone/>
            </a:pPr>
            <a:r>
              <a:rPr lang="en-US" sz="2599" b="0" i="0" u="none" strike="noStrike" cap="none">
                <a:solidFill>
                  <a:srgbClr val="F0F2F6"/>
                </a:solidFill>
                <a:latin typeface="Arial"/>
                <a:ea typeface="Arial"/>
                <a:cs typeface="Arial"/>
                <a:sym typeface="Arial"/>
              </a:rPr>
              <a:t>Fun Facts</a:t>
            </a:r>
            <a:endParaRPr sz="1400" b="0" i="0" u="none" strike="noStrike" cap="none">
              <a:solidFill>
                <a:srgbClr val="000000"/>
              </a:solidFill>
              <a:latin typeface="Arial"/>
              <a:ea typeface="Arial"/>
              <a:cs typeface="Arial"/>
              <a:sym typeface="Arial"/>
            </a:endParaRPr>
          </a:p>
        </p:txBody>
      </p:sp>
      <p:pic>
        <p:nvPicPr>
          <p:cNvPr id="105" name="Google Shape;105;p14"/>
          <p:cNvPicPr preferRelativeResize="0"/>
          <p:nvPr/>
        </p:nvPicPr>
        <p:blipFill rotWithShape="1">
          <a:blip r:embed="rId3">
            <a:alphaModFix/>
          </a:blip>
          <a:srcRect l="11850" t="18769" r="11149" b="18974"/>
          <a:stretch/>
        </p:blipFill>
        <p:spPr>
          <a:xfrm>
            <a:off x="16361259" y="8497537"/>
            <a:ext cx="781086" cy="631516"/>
          </a:xfrm>
          <a:prstGeom prst="rect">
            <a:avLst/>
          </a:prstGeom>
          <a:noFill/>
          <a:ln>
            <a:noFill/>
          </a:ln>
        </p:spPr>
      </p:pic>
      <p:pic>
        <p:nvPicPr>
          <p:cNvPr id="106" name="Google Shape;106;p14"/>
          <p:cNvPicPr preferRelativeResize="0"/>
          <p:nvPr/>
        </p:nvPicPr>
        <p:blipFill rotWithShape="1">
          <a:blip r:embed="rId4">
            <a:alphaModFix/>
          </a:blip>
          <a:srcRect/>
          <a:stretch/>
        </p:blipFill>
        <p:spPr>
          <a:xfrm>
            <a:off x="490775" y="2430455"/>
            <a:ext cx="5742854" cy="5593689"/>
          </a:xfrm>
          <a:prstGeom prst="rect">
            <a:avLst/>
          </a:prstGeom>
          <a:noFill/>
          <a:ln>
            <a:noFill/>
          </a:ln>
        </p:spPr>
      </p:pic>
      <p:grpSp>
        <p:nvGrpSpPr>
          <p:cNvPr id="107" name="Google Shape;107;p14"/>
          <p:cNvGrpSpPr/>
          <p:nvPr/>
        </p:nvGrpSpPr>
        <p:grpSpPr>
          <a:xfrm>
            <a:off x="6782638" y="1638047"/>
            <a:ext cx="11326737" cy="8374316"/>
            <a:chOff x="1" y="9525"/>
            <a:chExt cx="15102316" cy="11165756"/>
          </a:xfrm>
        </p:grpSpPr>
        <p:sp>
          <p:nvSpPr>
            <p:cNvPr id="108" name="Google Shape;108;p14"/>
            <p:cNvSpPr txBox="1"/>
            <p:nvPr/>
          </p:nvSpPr>
          <p:spPr>
            <a:xfrm>
              <a:off x="1640417" y="9525"/>
              <a:ext cx="13461900" cy="132959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Clr>
                  <a:srgbClr val="000000"/>
                </a:buClr>
                <a:buSzPts val="5500"/>
                <a:buFont typeface="Arial"/>
                <a:buNone/>
              </a:pPr>
              <a:r>
                <a:rPr lang="en-US" sz="5400" b="1" dirty="0">
                  <a:effectLst/>
                  <a:latin typeface="Times New Roman" panose="02020603050405020304" pitchFamily="18" charset="0"/>
                  <a:ea typeface="Calibri" panose="020F0502020204030204" pitchFamily="34" charset="0"/>
                  <a:cs typeface="Times New Roman" panose="02020603050405020304" pitchFamily="18" charset="0"/>
                </a:rPr>
                <a:t>What is an orbit?</a:t>
              </a:r>
              <a:r>
                <a:rPr lang="th-TH" sz="5400" b="1" dirty="0">
                  <a:effectLst/>
                  <a:latin typeface="Times New Roman" panose="02020603050405020304" pitchFamily="18" charset="0"/>
                  <a:ea typeface="Calibri" panose="020F0502020204030204" pitchFamily="34" charset="0"/>
                  <a:cs typeface="Cordia New" panose="020B0304020202020204" pitchFamily="34" charset="-34"/>
                </a:rPr>
                <a:t> </a:t>
              </a:r>
              <a:endParaRPr sz="166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09" name="Google Shape;109;p14"/>
            <p:cNvSpPr txBox="1"/>
            <p:nvPr/>
          </p:nvSpPr>
          <p:spPr>
            <a:xfrm>
              <a:off x="1" y="1811520"/>
              <a:ext cx="14729437" cy="9363761"/>
            </a:xfrm>
            <a:prstGeom prst="rect">
              <a:avLst/>
            </a:prstGeom>
            <a:noFill/>
            <a:ln>
              <a:noFill/>
            </a:ln>
          </p:spPr>
          <p:txBody>
            <a:bodyPr spcFirstLastPara="1" wrap="square" lIns="0" tIns="0" rIns="0" bIns="0" anchor="t" anchorCtr="0">
              <a:spAutoFit/>
            </a:bodyPr>
            <a:lstStyle/>
            <a:p>
              <a:pPr algn="just">
                <a:lnSpc>
                  <a:spcPct val="107000"/>
                </a:lnSpc>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Orbit is the path of movement of one object around another object. Under the influence of gravity, the nature of orbital movement depends on the speed of the object and the gravitational force of the star that the object moves around. which has movement characteristics according to the form of a conic section in one of 4 forms of conic sections, namely circle, ellipse, parabola or hyperbola only.</a:t>
              </a:r>
            </a:p>
            <a:p>
              <a:pPr marL="0" marR="0" lvl="0" indent="0" algn="l" rtl="0">
                <a:lnSpc>
                  <a:spcPct val="140000"/>
                </a:lnSpc>
                <a:spcBef>
                  <a:spcPts val="0"/>
                </a:spcBef>
                <a:spcAft>
                  <a:spcPts val="0"/>
                </a:spcAft>
                <a:buClr>
                  <a:srgbClr val="000000"/>
                </a:buClr>
                <a:buSzPts val="2500"/>
                <a:buFont typeface="Arial"/>
                <a:buNone/>
              </a:pPr>
              <a:r>
                <a:rPr lang="en-US" sz="2500" b="0" i="0" u="none" strike="noStrike" cap="none" dirty="0">
                  <a:solidFill>
                    <a:srgbClr val="302B70"/>
                  </a:solidFill>
                  <a:latin typeface="Times New Roman"/>
                  <a:ea typeface="Times New Roman"/>
                  <a:cs typeface="Times New Roman"/>
                  <a:sym typeface="Times New Roman"/>
                </a:rPr>
                <a:t> </a:t>
              </a:r>
              <a:endParaRPr sz="25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40000"/>
                </a:lnSpc>
                <a:spcBef>
                  <a:spcPts val="0"/>
                </a:spcBef>
                <a:spcAft>
                  <a:spcPts val="0"/>
                </a:spcAft>
                <a:buClr>
                  <a:srgbClr val="000000"/>
                </a:buClr>
                <a:buSzPts val="2500"/>
                <a:buFont typeface="Arial"/>
                <a:buNone/>
              </a:pPr>
              <a:r>
                <a:rPr lang="en-US" sz="2500" b="0" i="0" u="none" strike="noStrike" cap="none" dirty="0">
                  <a:solidFill>
                    <a:srgbClr val="302B70"/>
                  </a:solidFill>
                  <a:latin typeface="Times New Roman"/>
                  <a:ea typeface="Times New Roman"/>
                  <a:cs typeface="Times New Roman"/>
                  <a:sym typeface="Times New Roman"/>
                </a:rPr>
                <a:t> </a:t>
              </a:r>
              <a:endParaRPr sz="25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40000"/>
                </a:lnSpc>
                <a:spcBef>
                  <a:spcPts val="0"/>
                </a:spcBef>
                <a:spcAft>
                  <a:spcPts val="0"/>
                </a:spcAft>
                <a:buClr>
                  <a:srgbClr val="000000"/>
                </a:buClr>
                <a:buSzPts val="2500"/>
                <a:buFont typeface="Arial"/>
                <a:buNone/>
              </a:pPr>
              <a:endParaRPr sz="2500" b="0" i="0" u="none" strike="noStrike" cap="none" dirty="0">
                <a:solidFill>
                  <a:srgbClr val="302B70"/>
                </a:solidFill>
                <a:latin typeface="Times New Roman"/>
                <a:ea typeface="Times New Roman"/>
                <a:cs typeface="Times New Roman"/>
                <a:sym typeface="Times New Roman"/>
              </a:endParaRPr>
            </a:p>
            <a:p>
              <a:pPr marL="0" marR="0" lvl="0" indent="0" algn="r" rtl="0">
                <a:lnSpc>
                  <a:spcPct val="140000"/>
                </a:lnSpc>
                <a:spcBef>
                  <a:spcPts val="0"/>
                </a:spcBef>
                <a:spcAft>
                  <a:spcPts val="0"/>
                </a:spcAft>
                <a:buClr>
                  <a:srgbClr val="000000"/>
                </a:buClr>
                <a:buSzPts val="2500"/>
                <a:buFont typeface="Arial"/>
                <a:buNone/>
              </a:pPr>
              <a:r>
                <a:rPr lang="en-US" sz="2500" b="0" i="0" u="none" strike="noStrike" cap="none" dirty="0">
                  <a:solidFill>
                    <a:srgbClr val="302B70"/>
                  </a:solidFill>
                  <a:latin typeface="Times New Roman"/>
                  <a:ea typeface="Times New Roman"/>
                  <a:cs typeface="Times New Roman"/>
                  <a:sym typeface="Times New Roman"/>
                </a:rPr>
                <a:t> </a:t>
              </a:r>
              <a:endParaRPr sz="2500" b="0" i="0" u="none" strike="noStrike" cap="none" dirty="0">
                <a:solidFill>
                  <a:srgbClr val="000000"/>
                </a:solidFill>
                <a:latin typeface="Times New Roman"/>
                <a:ea typeface="Times New Roman"/>
                <a:cs typeface="Times New Roman"/>
                <a:sym typeface="Times New Roman"/>
              </a:endParaRPr>
            </a:p>
            <a:p>
              <a:pPr marL="0" marR="0" lvl="0" indent="0" algn="r" rtl="0">
                <a:lnSpc>
                  <a:spcPct val="140000"/>
                </a:lnSpc>
                <a:spcBef>
                  <a:spcPts val="0"/>
                </a:spcBef>
                <a:spcAft>
                  <a:spcPts val="0"/>
                </a:spcAft>
                <a:buClr>
                  <a:srgbClr val="000000"/>
                </a:buClr>
                <a:buSzPts val="2500"/>
                <a:buFont typeface="Arial"/>
                <a:buNone/>
              </a:pPr>
              <a:endParaRPr sz="2500" b="0" i="0" u="none" strike="noStrike" cap="none" dirty="0">
                <a:solidFill>
                  <a:srgbClr val="302B70"/>
                </a:solidFill>
                <a:latin typeface="Times New Roman"/>
                <a:ea typeface="Times New Roman"/>
                <a:cs typeface="Times New Roman"/>
                <a:sym typeface="Times New Roman"/>
              </a:endParaRPr>
            </a:p>
            <a:p>
              <a:pPr marL="0" marR="0" lvl="0" indent="0" algn="r" rtl="0">
                <a:lnSpc>
                  <a:spcPct val="140000"/>
                </a:lnSpc>
                <a:spcBef>
                  <a:spcPts val="0"/>
                </a:spcBef>
                <a:spcAft>
                  <a:spcPts val="0"/>
                </a:spcAft>
                <a:buClr>
                  <a:srgbClr val="000000"/>
                </a:buClr>
                <a:buSzPts val="2500"/>
                <a:buFont typeface="Arial"/>
                <a:buNone/>
              </a:pPr>
              <a:endParaRPr sz="2500" b="0" i="0" u="none" strike="noStrike" cap="none" dirty="0">
                <a:solidFill>
                  <a:srgbClr val="302B70"/>
                </a:solidFill>
                <a:latin typeface="Times New Roman"/>
                <a:ea typeface="Times New Roman"/>
                <a:cs typeface="Times New Roman"/>
                <a:sym typeface="Times New Roman"/>
              </a:endParaRPr>
            </a:p>
          </p:txBody>
        </p:sp>
      </p:grpSp>
      <p:grpSp>
        <p:nvGrpSpPr>
          <p:cNvPr id="110" name="Google Shape;110;p14"/>
          <p:cNvGrpSpPr/>
          <p:nvPr/>
        </p:nvGrpSpPr>
        <p:grpSpPr>
          <a:xfrm>
            <a:off x="0" y="8696073"/>
            <a:ext cx="18288000" cy="2143258"/>
            <a:chOff x="0" y="0"/>
            <a:chExt cx="24384000" cy="2857677"/>
          </a:xfrm>
        </p:grpSpPr>
        <p:sp>
          <p:nvSpPr>
            <p:cNvPr id="111" name="Google Shape;111;p14"/>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 name="Google Shape;112;p14"/>
            <p:cNvPicPr preferRelativeResize="0"/>
            <p:nvPr/>
          </p:nvPicPr>
          <p:blipFill rotWithShape="1">
            <a:blip r:embed="rId5">
              <a:alphaModFix/>
            </a:blip>
            <a:srcRect/>
            <a:stretch/>
          </p:blipFill>
          <p:spPr>
            <a:xfrm>
              <a:off x="17621273" y="0"/>
              <a:ext cx="6436207" cy="2857677"/>
            </a:xfrm>
            <a:prstGeom prst="rect">
              <a:avLst/>
            </a:prstGeom>
            <a:noFill/>
            <a:ln>
              <a:noFill/>
            </a:ln>
          </p:spPr>
        </p:pic>
        <p:pic>
          <p:nvPicPr>
            <p:cNvPr id="113" name="Google Shape;113;p14"/>
            <p:cNvPicPr preferRelativeResize="0"/>
            <p:nvPr/>
          </p:nvPicPr>
          <p:blipFill rotWithShape="1">
            <a:blip r:embed="rId6">
              <a:alphaModFix/>
            </a:blip>
            <a:srcRect/>
            <a:stretch/>
          </p:blipFill>
          <p:spPr>
            <a:xfrm>
              <a:off x="611046" y="690433"/>
              <a:ext cx="1068205" cy="1068205"/>
            </a:xfrm>
            <a:prstGeom prst="rect">
              <a:avLst/>
            </a:prstGeom>
            <a:noFill/>
            <a:ln>
              <a:noFill/>
            </a:ln>
          </p:spPr>
        </p:pic>
        <p:sp>
          <p:nvSpPr>
            <p:cNvPr id="114" name="Google Shape;114;p14"/>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115" name="Google Shape;115;p14"/>
          <p:cNvPicPr preferRelativeResize="0"/>
          <p:nvPr/>
        </p:nvPicPr>
        <p:blipFill rotWithShape="1">
          <a:blip r:embed="rId7">
            <a:alphaModFix amt="8000"/>
          </a:blip>
          <a:srcRect/>
          <a:stretch/>
        </p:blipFill>
        <p:spPr>
          <a:xfrm>
            <a:off x="5945095" y="1386326"/>
            <a:ext cx="6397811" cy="6397811"/>
          </a:xfrm>
          <a:prstGeom prst="rect">
            <a:avLst/>
          </a:prstGeom>
          <a:noFill/>
          <a:ln>
            <a:noFill/>
          </a:ln>
        </p:spPr>
      </p:pic>
      <p:grpSp>
        <p:nvGrpSpPr>
          <p:cNvPr id="116" name="Google Shape;116;p14"/>
          <p:cNvGrpSpPr/>
          <p:nvPr/>
        </p:nvGrpSpPr>
        <p:grpSpPr>
          <a:xfrm>
            <a:off x="278127" y="145224"/>
            <a:ext cx="2211411" cy="1100720"/>
            <a:chOff x="0" y="0"/>
            <a:chExt cx="2948548" cy="1467626"/>
          </a:xfrm>
        </p:grpSpPr>
        <p:pic>
          <p:nvPicPr>
            <p:cNvPr id="117" name="Google Shape;117;p14"/>
            <p:cNvPicPr preferRelativeResize="0"/>
            <p:nvPr/>
          </p:nvPicPr>
          <p:blipFill rotWithShape="1">
            <a:blip r:embed="rId7">
              <a:alphaModFix/>
            </a:blip>
            <a:srcRect/>
            <a:stretch/>
          </p:blipFill>
          <p:spPr>
            <a:xfrm>
              <a:off x="1552942" y="72020"/>
              <a:ext cx="1395606" cy="1395606"/>
            </a:xfrm>
            <a:prstGeom prst="rect">
              <a:avLst/>
            </a:prstGeom>
            <a:noFill/>
            <a:ln>
              <a:noFill/>
            </a:ln>
          </p:spPr>
        </p:pic>
        <p:pic>
          <p:nvPicPr>
            <p:cNvPr id="118" name="Google Shape;118;p14"/>
            <p:cNvPicPr preferRelativeResize="0"/>
            <p:nvPr/>
          </p:nvPicPr>
          <p:blipFill rotWithShape="1">
            <a:blip r:embed="rId8">
              <a:alphaModFix/>
            </a:blip>
            <a:srcRect/>
            <a:stretch/>
          </p:blipFill>
          <p:spPr>
            <a:xfrm>
              <a:off x="0" y="0"/>
              <a:ext cx="1447446" cy="1467626"/>
            </a:xfrm>
            <a:prstGeom prst="rect">
              <a:avLst/>
            </a:prstGeom>
            <a:noFill/>
            <a:ln>
              <a:noFill/>
            </a:ln>
          </p:spPr>
        </p:pic>
      </p:grpSp>
      <p:pic>
        <p:nvPicPr>
          <p:cNvPr id="119" name="Google Shape;119;p14"/>
          <p:cNvPicPr preferRelativeResize="0"/>
          <p:nvPr/>
        </p:nvPicPr>
        <p:blipFill rotWithShape="1">
          <a:blip r:embed="rId9">
            <a:alphaModFix/>
          </a:blip>
          <a:srcRect/>
          <a:stretch/>
        </p:blipFill>
        <p:spPr>
          <a:xfrm>
            <a:off x="13932975" y="5858359"/>
            <a:ext cx="3088189" cy="3270694"/>
          </a:xfrm>
          <a:prstGeom prst="rect">
            <a:avLst/>
          </a:prstGeom>
          <a:noFill/>
          <a:ln>
            <a:noFill/>
          </a:ln>
        </p:spPr>
      </p:pic>
      <p:pic>
        <p:nvPicPr>
          <p:cNvPr id="120" name="Google Shape;120;p14"/>
          <p:cNvPicPr preferRelativeResize="0"/>
          <p:nvPr/>
        </p:nvPicPr>
        <p:blipFill rotWithShape="1">
          <a:blip r:embed="rId10">
            <a:alphaModFix/>
          </a:blip>
          <a:srcRect/>
          <a:stretch/>
        </p:blipFill>
        <p:spPr>
          <a:xfrm>
            <a:off x="2489550" y="76897"/>
            <a:ext cx="2177106" cy="1237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32"/>
          <p:cNvPicPr preferRelativeResize="0"/>
          <p:nvPr/>
        </p:nvPicPr>
        <p:blipFill rotWithShape="1">
          <a:blip r:embed="rId3">
            <a:alphaModFix/>
          </a:blip>
          <a:srcRect t="1566" b="1060"/>
          <a:stretch/>
        </p:blipFill>
        <p:spPr>
          <a:xfrm>
            <a:off x="0" y="-163659"/>
            <a:ext cx="18288001" cy="9124756"/>
          </a:xfrm>
          <a:prstGeom prst="rect">
            <a:avLst/>
          </a:prstGeom>
          <a:noFill/>
          <a:ln>
            <a:noFill/>
          </a:ln>
        </p:spPr>
      </p:pic>
      <p:grpSp>
        <p:nvGrpSpPr>
          <p:cNvPr id="434" name="Google Shape;434;p32"/>
          <p:cNvGrpSpPr/>
          <p:nvPr/>
        </p:nvGrpSpPr>
        <p:grpSpPr>
          <a:xfrm>
            <a:off x="0" y="8696073"/>
            <a:ext cx="18288000" cy="2143258"/>
            <a:chOff x="0" y="0"/>
            <a:chExt cx="24384000" cy="2857677"/>
          </a:xfrm>
        </p:grpSpPr>
        <p:sp>
          <p:nvSpPr>
            <p:cNvPr id="435" name="Google Shape;435;p32"/>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6" name="Google Shape;436;p32"/>
            <p:cNvPicPr preferRelativeResize="0"/>
            <p:nvPr/>
          </p:nvPicPr>
          <p:blipFill rotWithShape="1">
            <a:blip r:embed="rId4">
              <a:alphaModFix/>
            </a:blip>
            <a:srcRect/>
            <a:stretch/>
          </p:blipFill>
          <p:spPr>
            <a:xfrm>
              <a:off x="17621273" y="0"/>
              <a:ext cx="6436207" cy="2857677"/>
            </a:xfrm>
            <a:prstGeom prst="rect">
              <a:avLst/>
            </a:prstGeom>
            <a:noFill/>
            <a:ln>
              <a:noFill/>
            </a:ln>
          </p:spPr>
        </p:pic>
        <p:pic>
          <p:nvPicPr>
            <p:cNvPr id="437" name="Google Shape;437;p32"/>
            <p:cNvPicPr preferRelativeResize="0"/>
            <p:nvPr/>
          </p:nvPicPr>
          <p:blipFill rotWithShape="1">
            <a:blip r:embed="rId5">
              <a:alphaModFix/>
            </a:blip>
            <a:srcRect/>
            <a:stretch/>
          </p:blipFill>
          <p:spPr>
            <a:xfrm>
              <a:off x="611046" y="690433"/>
              <a:ext cx="1068205" cy="1068205"/>
            </a:xfrm>
            <a:prstGeom prst="rect">
              <a:avLst/>
            </a:prstGeom>
            <a:noFill/>
            <a:ln>
              <a:noFill/>
            </a:ln>
          </p:spPr>
        </p:pic>
        <p:sp>
          <p:nvSpPr>
            <p:cNvPr id="438" name="Google Shape;438;p32"/>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grpSp>
        <p:nvGrpSpPr>
          <p:cNvPr id="439" name="Google Shape;439;p32"/>
          <p:cNvGrpSpPr/>
          <p:nvPr/>
        </p:nvGrpSpPr>
        <p:grpSpPr>
          <a:xfrm>
            <a:off x="13808902" y="-1"/>
            <a:ext cx="2211411" cy="1100720"/>
            <a:chOff x="0" y="0"/>
            <a:chExt cx="2948548" cy="1467626"/>
          </a:xfrm>
        </p:grpSpPr>
        <p:pic>
          <p:nvPicPr>
            <p:cNvPr id="440" name="Google Shape;440;p32"/>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441" name="Google Shape;441;p32"/>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442" name="Google Shape;442;p32"/>
          <p:cNvPicPr preferRelativeResize="0"/>
          <p:nvPr/>
        </p:nvPicPr>
        <p:blipFill rotWithShape="1">
          <a:blip r:embed="rId8">
            <a:alphaModFix/>
          </a:blip>
          <a:srcRect/>
          <a:stretch/>
        </p:blipFill>
        <p:spPr>
          <a:xfrm>
            <a:off x="15960250" y="-68328"/>
            <a:ext cx="2177106" cy="12373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pSp>
        <p:nvGrpSpPr>
          <p:cNvPr id="447" name="Google Shape;447;p33"/>
          <p:cNvGrpSpPr/>
          <p:nvPr/>
        </p:nvGrpSpPr>
        <p:grpSpPr>
          <a:xfrm>
            <a:off x="0" y="8696073"/>
            <a:ext cx="18288000" cy="2143258"/>
            <a:chOff x="0" y="0"/>
            <a:chExt cx="24384000" cy="2857677"/>
          </a:xfrm>
        </p:grpSpPr>
        <p:sp>
          <p:nvSpPr>
            <p:cNvPr id="448" name="Google Shape;448;p33"/>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9" name="Google Shape;449;p33"/>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450" name="Google Shape;450;p33"/>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451" name="Google Shape;451;p33"/>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452" name="Google Shape;452;p33"/>
          <p:cNvPicPr preferRelativeResize="0"/>
          <p:nvPr/>
        </p:nvPicPr>
        <p:blipFill rotWithShape="1">
          <a:blip r:embed="rId5">
            <a:alphaModFix/>
          </a:blip>
          <a:srcRect/>
          <a:stretch/>
        </p:blipFill>
        <p:spPr>
          <a:xfrm>
            <a:off x="1741741" y="2093377"/>
            <a:ext cx="6059304" cy="6100246"/>
          </a:xfrm>
          <a:prstGeom prst="rect">
            <a:avLst/>
          </a:prstGeom>
          <a:noFill/>
          <a:ln>
            <a:noFill/>
          </a:ln>
        </p:spPr>
      </p:pic>
      <p:pic>
        <p:nvPicPr>
          <p:cNvPr id="453" name="Google Shape;453;p33"/>
          <p:cNvPicPr preferRelativeResize="0"/>
          <p:nvPr/>
        </p:nvPicPr>
        <p:blipFill rotWithShape="1">
          <a:blip r:embed="rId6">
            <a:alphaModFix/>
          </a:blip>
          <a:srcRect/>
          <a:stretch/>
        </p:blipFill>
        <p:spPr>
          <a:xfrm>
            <a:off x="9865954" y="2093377"/>
            <a:ext cx="6127786" cy="6100246"/>
          </a:xfrm>
          <a:prstGeom prst="rect">
            <a:avLst/>
          </a:prstGeom>
          <a:noFill/>
          <a:ln>
            <a:noFill/>
          </a:ln>
        </p:spPr>
      </p:pic>
      <p:grpSp>
        <p:nvGrpSpPr>
          <p:cNvPr id="454" name="Google Shape;454;p33"/>
          <p:cNvGrpSpPr/>
          <p:nvPr/>
        </p:nvGrpSpPr>
        <p:grpSpPr>
          <a:xfrm>
            <a:off x="278127" y="145224"/>
            <a:ext cx="2211411" cy="1100720"/>
            <a:chOff x="0" y="0"/>
            <a:chExt cx="2948548" cy="1467626"/>
          </a:xfrm>
        </p:grpSpPr>
        <p:pic>
          <p:nvPicPr>
            <p:cNvPr id="455" name="Google Shape;455;p33"/>
            <p:cNvPicPr preferRelativeResize="0"/>
            <p:nvPr/>
          </p:nvPicPr>
          <p:blipFill rotWithShape="1">
            <a:blip r:embed="rId7">
              <a:alphaModFix/>
            </a:blip>
            <a:srcRect/>
            <a:stretch/>
          </p:blipFill>
          <p:spPr>
            <a:xfrm>
              <a:off x="1552942" y="72020"/>
              <a:ext cx="1395606" cy="1395606"/>
            </a:xfrm>
            <a:prstGeom prst="rect">
              <a:avLst/>
            </a:prstGeom>
            <a:noFill/>
            <a:ln>
              <a:noFill/>
            </a:ln>
          </p:spPr>
        </p:pic>
        <p:pic>
          <p:nvPicPr>
            <p:cNvPr id="456" name="Google Shape;456;p33"/>
            <p:cNvPicPr preferRelativeResize="0"/>
            <p:nvPr/>
          </p:nvPicPr>
          <p:blipFill rotWithShape="1">
            <a:blip r:embed="rId8">
              <a:alphaModFix/>
            </a:blip>
            <a:srcRect/>
            <a:stretch/>
          </p:blipFill>
          <p:spPr>
            <a:xfrm>
              <a:off x="0" y="0"/>
              <a:ext cx="1447446" cy="1467626"/>
            </a:xfrm>
            <a:prstGeom prst="rect">
              <a:avLst/>
            </a:prstGeom>
            <a:noFill/>
            <a:ln>
              <a:noFill/>
            </a:ln>
          </p:spPr>
        </p:pic>
      </p:grpSp>
      <p:sp>
        <p:nvSpPr>
          <p:cNvPr id="457" name="Google Shape;457;p33"/>
          <p:cNvSpPr txBox="1"/>
          <p:nvPr/>
        </p:nvSpPr>
        <p:spPr>
          <a:xfrm>
            <a:off x="2911197" y="995781"/>
            <a:ext cx="12465600" cy="892937"/>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4800" b="1" dirty="0">
                <a:effectLst/>
                <a:latin typeface="Times New Roman" panose="02020603050405020304" pitchFamily="18" charset="0"/>
                <a:ea typeface="Calibri" panose="020F0502020204030204" pitchFamily="34" charset="0"/>
                <a:cs typeface="Cordia New" panose="020B0304020202020204" pitchFamily="34" charset="-34"/>
              </a:rPr>
              <a:t>Sample images from LANDSAT-8 satellite</a:t>
            </a:r>
            <a:endParaRPr lang="en-US" sz="4800" b="1"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458" name="Google Shape;458;p33"/>
          <p:cNvPicPr preferRelativeResize="0"/>
          <p:nvPr/>
        </p:nvPicPr>
        <p:blipFill rotWithShape="1">
          <a:blip r:embed="rId7">
            <a:alphaModFix amt="8000"/>
          </a:blip>
          <a:srcRect/>
          <a:stretch/>
        </p:blipFill>
        <p:spPr>
          <a:xfrm>
            <a:off x="5945095" y="1386326"/>
            <a:ext cx="6397811" cy="63978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463" name="Google Shape;463;p34"/>
          <p:cNvGrpSpPr/>
          <p:nvPr/>
        </p:nvGrpSpPr>
        <p:grpSpPr>
          <a:xfrm>
            <a:off x="0" y="8696073"/>
            <a:ext cx="18288000" cy="2143258"/>
            <a:chOff x="0" y="0"/>
            <a:chExt cx="24384000" cy="2857677"/>
          </a:xfrm>
        </p:grpSpPr>
        <p:sp>
          <p:nvSpPr>
            <p:cNvPr id="464" name="Google Shape;464;p34"/>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5" name="Google Shape;465;p34"/>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466" name="Google Shape;466;p34"/>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467" name="Google Shape;467;p34"/>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468" name="Google Shape;468;p34"/>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pic>
        <p:nvPicPr>
          <p:cNvPr id="469" name="Google Shape;469;p34"/>
          <p:cNvPicPr preferRelativeResize="0"/>
          <p:nvPr/>
        </p:nvPicPr>
        <p:blipFill rotWithShape="1">
          <a:blip r:embed="rId6">
            <a:alphaModFix/>
          </a:blip>
          <a:srcRect t="10784" b="28626"/>
          <a:stretch/>
        </p:blipFill>
        <p:spPr>
          <a:xfrm>
            <a:off x="683823" y="4811098"/>
            <a:ext cx="7497153" cy="3414276"/>
          </a:xfrm>
          <a:prstGeom prst="rect">
            <a:avLst/>
          </a:prstGeom>
          <a:noFill/>
          <a:ln>
            <a:noFill/>
          </a:ln>
        </p:spPr>
      </p:pic>
      <p:sp>
        <p:nvSpPr>
          <p:cNvPr id="470" name="Google Shape;470;p34"/>
          <p:cNvSpPr txBox="1"/>
          <p:nvPr/>
        </p:nvSpPr>
        <p:spPr>
          <a:xfrm>
            <a:off x="858862" y="2026612"/>
            <a:ext cx="16977308" cy="2477601"/>
          </a:xfrm>
          <a:prstGeom prst="rect">
            <a:avLst/>
          </a:prstGeom>
          <a:noFill/>
          <a:ln>
            <a:noFill/>
          </a:ln>
        </p:spPr>
        <p:txBody>
          <a:bodyPr spcFirstLastPara="1" wrap="square" lIns="0" tIns="0" rIns="0" bIns="0" anchor="t" anchorCtr="0">
            <a:spAutoFit/>
          </a:bodyPr>
          <a:lstStyle/>
          <a:p>
            <a:pPr>
              <a:lnSpc>
                <a:spcPct val="115000"/>
              </a:lnSpc>
              <a:buSzPts val="2500"/>
            </a:pPr>
            <a:r>
              <a:rPr lang="en-US" sz="2800" b="0" i="0" u="none" strike="noStrike" cap="none" dirty="0">
                <a:solidFill>
                  <a:srgbClr val="000000"/>
                </a:solidFill>
                <a:latin typeface="Times New Roman"/>
                <a:ea typeface="Times New Roman"/>
                <a:cs typeface="Times New Roman"/>
                <a:sym typeface="Times New Roman"/>
              </a:rPr>
              <a:t> </a:t>
            </a:r>
            <a:r>
              <a:rPr lang="en-US" sz="2800" dirty="0">
                <a:effectLst/>
                <a:latin typeface="Times New Roman" panose="02020603050405020304" pitchFamily="18" charset="0"/>
                <a:ea typeface="Calibri" panose="020F0502020204030204" pitchFamily="34" charset="0"/>
                <a:cs typeface="Cordia New" panose="020B0304020202020204" pitchFamily="34" charset="-34"/>
              </a:rPr>
              <a:t>It is the first of the Copernicus project, a satellite constellation operated by the European Space Agency. The mission consists of two satellite constellations, Sentinel-1A and Sentinel-1B, which share the same orbital plane. They have a C-band synthetic aperture radar instrument which collects data in all weather conditions, day and night. The instrument has a spatial resolution down to 5 m and a maximum azimuth of 400 km. The constellation is on a Sun-synchronous orbit, near the poles (98.18°). The orbit repeats every 12 days and completes 175 orbits per cycle.</a:t>
            </a:r>
            <a:endParaRPr lang="en-US" sz="2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71" name="Google Shape;471;p34"/>
          <p:cNvSpPr txBox="1"/>
          <p:nvPr/>
        </p:nvSpPr>
        <p:spPr>
          <a:xfrm>
            <a:off x="5704800" y="1147925"/>
            <a:ext cx="6878400" cy="84946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800" b="1" dirty="0">
                <a:effectLst/>
                <a:latin typeface="Times New Roman" panose="02020603050405020304" pitchFamily="18" charset="0"/>
                <a:ea typeface="Calibri" panose="020F0502020204030204" pitchFamily="34" charset="0"/>
              </a:rPr>
              <a:t>Sentinel-1 satellite</a:t>
            </a:r>
            <a:endParaRPr sz="13800" b="1" i="0" u="none" strike="noStrike" cap="none" dirty="0">
              <a:solidFill>
                <a:srgbClr val="000000"/>
              </a:solidFill>
              <a:latin typeface="Times New Roman"/>
              <a:ea typeface="Times New Roman"/>
              <a:cs typeface="Times New Roman"/>
              <a:sym typeface="Times New Roman"/>
            </a:endParaRPr>
          </a:p>
        </p:txBody>
      </p:sp>
      <p:sp>
        <p:nvSpPr>
          <p:cNvPr id="472" name="Google Shape;472;p34"/>
          <p:cNvSpPr txBox="1"/>
          <p:nvPr/>
        </p:nvSpPr>
        <p:spPr>
          <a:xfrm>
            <a:off x="8464792" y="4507741"/>
            <a:ext cx="9648739" cy="486671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2500"/>
              <a:buFont typeface="Arial"/>
              <a:buNone/>
            </a:pPr>
            <a:r>
              <a:rPr lang="en-US" sz="2500" b="1" i="0" u="none" strike="noStrike" cap="none" dirty="0">
                <a:solidFill>
                  <a:srgbClr val="000000"/>
                </a:solidFill>
                <a:latin typeface="Times New Roman"/>
                <a:ea typeface="Times New Roman"/>
                <a:cs typeface="Times New Roman"/>
                <a:sym typeface="Times New Roman"/>
              </a:rPr>
              <a:t>Characteristic</a:t>
            </a:r>
            <a:endParaRPr lang="en-US" sz="2500" b="0" i="0" u="none" strike="noStrike" cap="none" dirty="0">
              <a:solidFill>
                <a:srgbClr val="000000"/>
              </a:solidFill>
              <a:latin typeface="Times New Roman"/>
              <a:ea typeface="Times New Roman"/>
              <a:cs typeface="Times New Roman"/>
              <a:sym typeface="Times New Roman"/>
            </a:endParaRPr>
          </a:p>
          <a:p>
            <a:pPr marL="561341" lvl="1" indent="-274318">
              <a:lnSpc>
                <a:spcPct val="115000"/>
              </a:lnSpc>
              <a:buSzPts val="2500"/>
              <a:buFont typeface="Times New Roman"/>
              <a:buChar char="•"/>
            </a:pPr>
            <a:r>
              <a:rPr lang="en-US" sz="2500" dirty="0">
                <a:latin typeface="Times New Roman"/>
                <a:ea typeface="Times New Roman"/>
                <a:cs typeface="Times New Roman"/>
                <a:sym typeface="Times New Roman"/>
              </a:rPr>
              <a:t>Sentinel-1 satellite specifications </a:t>
            </a:r>
          </a:p>
          <a:p>
            <a:pPr marL="561341" lvl="1" indent="-274318">
              <a:lnSpc>
                <a:spcPct val="115000"/>
              </a:lnSpc>
              <a:buSzPts val="2500"/>
              <a:buFont typeface="Times New Roman"/>
              <a:buChar char="•"/>
            </a:pPr>
            <a:r>
              <a:rPr lang="en-US" sz="2500" dirty="0">
                <a:latin typeface="Times New Roman"/>
                <a:ea typeface="Times New Roman"/>
                <a:cs typeface="Times New Roman"/>
                <a:sym typeface="Times New Roman"/>
              </a:rPr>
              <a:t>Lifespan: 7 years (12 years for consumables) </a:t>
            </a:r>
          </a:p>
          <a:p>
            <a:pPr marL="561341" lvl="1" indent="-274318">
              <a:lnSpc>
                <a:spcPct val="115000"/>
              </a:lnSpc>
              <a:buSzPts val="2500"/>
              <a:buFont typeface="Times New Roman"/>
              <a:buChar char="•"/>
            </a:pPr>
            <a:r>
              <a:rPr lang="en-US" sz="2500" dirty="0">
                <a:latin typeface="Times New Roman"/>
                <a:ea typeface="Times New Roman"/>
                <a:cs typeface="Times New Roman"/>
                <a:sym typeface="Times New Roman"/>
              </a:rPr>
              <a:t>Launcher: Soyuz</a:t>
            </a:r>
          </a:p>
          <a:p>
            <a:pPr marL="561341" lvl="1" indent="-274318">
              <a:lnSpc>
                <a:spcPct val="115000"/>
              </a:lnSpc>
              <a:buSzPts val="2500"/>
              <a:buFont typeface="Times New Roman"/>
              <a:buChar char="•"/>
            </a:pPr>
            <a:r>
              <a:rPr lang="en-US" sz="2500" dirty="0">
                <a:latin typeface="Times New Roman"/>
                <a:ea typeface="Times New Roman"/>
                <a:cs typeface="Times New Roman"/>
                <a:sym typeface="Times New Roman"/>
              </a:rPr>
              <a:t>Near-polar orbit (98.18°) Sun-synchronous orbit.</a:t>
            </a:r>
          </a:p>
          <a:p>
            <a:pPr marL="561341" lvl="1" indent="-274318">
              <a:lnSpc>
                <a:spcPct val="115000"/>
              </a:lnSpc>
              <a:buSzPts val="2500"/>
              <a:buFont typeface="Times New Roman"/>
              <a:buChar char="•"/>
            </a:pPr>
            <a:r>
              <a:rPr lang="en-US" sz="2500" dirty="0">
                <a:latin typeface="Times New Roman"/>
                <a:ea typeface="Times New Roman"/>
                <a:cs typeface="Times New Roman"/>
                <a:sym typeface="Times New Roman"/>
              </a:rPr>
              <a:t>Height 693 km (431 mi)</a:t>
            </a:r>
          </a:p>
          <a:p>
            <a:pPr marL="561341" lvl="1" indent="-274318">
              <a:lnSpc>
                <a:spcPct val="115000"/>
              </a:lnSpc>
              <a:buSzPts val="2500"/>
              <a:buFont typeface="Times New Roman"/>
              <a:buChar char="•"/>
            </a:pPr>
            <a:r>
              <a:rPr lang="en-US" sz="2500" dirty="0">
                <a:latin typeface="Times New Roman"/>
                <a:ea typeface="Times New Roman"/>
                <a:cs typeface="Times New Roman"/>
                <a:sym typeface="Times New Roman"/>
              </a:rPr>
              <a:t>Repeat cycle 12 days</a:t>
            </a:r>
          </a:p>
          <a:p>
            <a:pPr marL="561341" lvl="1" indent="-274318">
              <a:lnSpc>
                <a:spcPct val="115000"/>
              </a:lnSpc>
              <a:buSzPts val="2500"/>
              <a:buFont typeface="Times New Roman"/>
              <a:buChar char="•"/>
            </a:pPr>
            <a:r>
              <a:rPr lang="en-US" sz="2500" dirty="0">
                <a:latin typeface="Times New Roman"/>
                <a:ea typeface="Times New Roman"/>
                <a:cs typeface="Times New Roman"/>
                <a:sym typeface="Times New Roman"/>
              </a:rPr>
              <a:t>175 cycle per cycle</a:t>
            </a:r>
          </a:p>
          <a:p>
            <a:pPr marL="561341" lvl="1" indent="-274318">
              <a:lnSpc>
                <a:spcPct val="115000"/>
              </a:lnSpc>
              <a:buSzPts val="2500"/>
              <a:buFont typeface="Times New Roman"/>
              <a:buChar char="•"/>
            </a:pPr>
            <a:r>
              <a:rPr lang="en-US" sz="2500" dirty="0">
                <a:latin typeface="Times New Roman"/>
                <a:ea typeface="Times New Roman"/>
                <a:cs typeface="Times New Roman"/>
                <a:sym typeface="Times New Roman"/>
              </a:rPr>
              <a:t>Orbital period: 98.6 minutes 3-axis altitude stabilization</a:t>
            </a:r>
          </a:p>
          <a:p>
            <a:pPr marL="561341" lvl="1" indent="-274318">
              <a:lnSpc>
                <a:spcPct val="115000"/>
              </a:lnSpc>
              <a:buSzPts val="2500"/>
              <a:buFont typeface="Times New Roman"/>
              <a:buChar char="•"/>
            </a:pPr>
            <a:r>
              <a:rPr lang="en-US" sz="2500" dirty="0">
                <a:latin typeface="Times New Roman"/>
                <a:ea typeface="Times New Roman"/>
                <a:cs typeface="Times New Roman"/>
                <a:sym typeface="Times New Roman"/>
              </a:rPr>
              <a:t>2,300 kg (5,100 </a:t>
            </a:r>
            <a:r>
              <a:rPr lang="en-US" sz="2500" dirty="0" err="1">
                <a:latin typeface="Times New Roman"/>
                <a:ea typeface="Times New Roman"/>
                <a:cs typeface="Times New Roman"/>
                <a:sym typeface="Times New Roman"/>
              </a:rPr>
              <a:t>lbs</a:t>
            </a:r>
            <a:r>
              <a:rPr lang="en-US" sz="2500" dirty="0">
                <a:latin typeface="Times New Roman"/>
                <a:ea typeface="Times New Roman"/>
                <a:cs typeface="Times New Roman"/>
                <a:sym typeface="Times New Roman"/>
              </a:rPr>
              <a:t>)</a:t>
            </a:r>
          </a:p>
          <a:p>
            <a:pPr marL="0" marR="0" lvl="0" indent="0" algn="l" rtl="0">
              <a:lnSpc>
                <a:spcPct val="115000"/>
              </a:lnSpc>
              <a:spcBef>
                <a:spcPts val="0"/>
              </a:spcBef>
              <a:spcAft>
                <a:spcPts val="0"/>
              </a:spcAft>
              <a:buClr>
                <a:srgbClr val="000000"/>
              </a:buClr>
              <a:buSzPts val="2500"/>
              <a:buFont typeface="Arial"/>
              <a:buNone/>
            </a:pPr>
            <a:r>
              <a:rPr lang="th-TH" sz="2500" b="0" i="0" u="none" strike="noStrike" cap="none" dirty="0">
                <a:solidFill>
                  <a:srgbClr val="000000"/>
                </a:solidFill>
                <a:latin typeface="Times New Roman"/>
                <a:ea typeface="Times New Roman"/>
                <a:cs typeface="Times New Roman"/>
                <a:sym typeface="Times New Roman"/>
              </a:rPr>
              <a:t>       </a:t>
            </a:r>
          </a:p>
        </p:txBody>
      </p:sp>
      <p:grpSp>
        <p:nvGrpSpPr>
          <p:cNvPr id="473" name="Google Shape;473;p34"/>
          <p:cNvGrpSpPr/>
          <p:nvPr/>
        </p:nvGrpSpPr>
        <p:grpSpPr>
          <a:xfrm>
            <a:off x="278127" y="145224"/>
            <a:ext cx="2211411" cy="1100720"/>
            <a:chOff x="0" y="0"/>
            <a:chExt cx="2948548" cy="1467626"/>
          </a:xfrm>
        </p:grpSpPr>
        <p:pic>
          <p:nvPicPr>
            <p:cNvPr id="474" name="Google Shape;474;p34"/>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475" name="Google Shape;475;p34"/>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476" name="Google Shape;476;p34"/>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grpSp>
        <p:nvGrpSpPr>
          <p:cNvPr id="481" name="Google Shape;481;p35"/>
          <p:cNvGrpSpPr/>
          <p:nvPr/>
        </p:nvGrpSpPr>
        <p:grpSpPr>
          <a:xfrm>
            <a:off x="0" y="8696073"/>
            <a:ext cx="18288000" cy="2143258"/>
            <a:chOff x="0" y="0"/>
            <a:chExt cx="24384000" cy="2857677"/>
          </a:xfrm>
        </p:grpSpPr>
        <p:sp>
          <p:nvSpPr>
            <p:cNvPr id="482" name="Google Shape;482;p35"/>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3" name="Google Shape;483;p35"/>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484" name="Google Shape;484;p35"/>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485" name="Google Shape;485;p35"/>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486" name="Google Shape;486;p35"/>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sp>
        <p:nvSpPr>
          <p:cNvPr id="487" name="Google Shape;487;p35"/>
          <p:cNvSpPr txBox="1"/>
          <p:nvPr/>
        </p:nvSpPr>
        <p:spPr>
          <a:xfrm>
            <a:off x="2962363" y="1057275"/>
            <a:ext cx="12363300" cy="84946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800" b="1" dirty="0">
                <a:effectLst/>
                <a:latin typeface="Times New Roman" panose="02020603050405020304" pitchFamily="18" charset="0"/>
                <a:ea typeface="Calibri" panose="020F0502020204030204" pitchFamily="34" charset="0"/>
              </a:rPr>
              <a:t>Purpose of the Sentinel-1 satellite mission</a:t>
            </a:r>
            <a:endParaRPr sz="13800" b="1" i="0" u="none" strike="noStrike" cap="none" dirty="0">
              <a:solidFill>
                <a:srgbClr val="000000"/>
              </a:solidFill>
              <a:latin typeface="Times New Roman"/>
              <a:ea typeface="Times New Roman"/>
              <a:cs typeface="Times New Roman"/>
              <a:sym typeface="Times New Roman"/>
            </a:endParaRPr>
          </a:p>
        </p:txBody>
      </p:sp>
      <p:sp>
        <p:nvSpPr>
          <p:cNvPr id="488" name="Google Shape;488;p35"/>
          <p:cNvSpPr txBox="1"/>
          <p:nvPr/>
        </p:nvSpPr>
        <p:spPr>
          <a:xfrm>
            <a:off x="1618279" y="2149980"/>
            <a:ext cx="13540481" cy="6736844"/>
          </a:xfrm>
          <a:prstGeom prst="rect">
            <a:avLst/>
          </a:prstGeom>
          <a:noFill/>
          <a:ln>
            <a:noFill/>
          </a:ln>
        </p:spPr>
        <p:txBody>
          <a:bodyPr spcFirstLastPara="1" wrap="square" lIns="0" tIns="0" rIns="0" bIns="0" anchor="t" anchorCtr="0">
            <a:spAutoFit/>
          </a:bodyPr>
          <a:lstStyle/>
          <a:p>
            <a:pPr marL="769674" lvl="1" indent="-317272">
              <a:lnSpc>
                <a:spcPct val="15202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Land inspection of forests, water, soil and agriculture</a:t>
            </a:r>
          </a:p>
          <a:p>
            <a:pPr marL="769674" lvl="1" indent="-317272">
              <a:lnSpc>
                <a:spcPct val="15202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Supports emergency mapping in case of natural disasters</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769674" lvl="1" indent="-317272">
              <a:lnSpc>
                <a:spcPct val="15202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Monitoring the marine environment</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769674" lvl="1" indent="-317272">
              <a:lnSpc>
                <a:spcPct val="15202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Observing sea ice and tracking icebergs</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769674" lvl="1" indent="-317272">
              <a:lnSpc>
                <a:spcPct val="15202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Production of high-resolution ice charts</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769674" lvl="1" indent="-317272">
              <a:lnSpc>
                <a:spcPct val="15202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Forecasting sea ice conditions</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769674" lvl="1" indent="-317272">
              <a:lnSpc>
                <a:spcPct val="15202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Oil leak map</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769674" lvl="1" indent="-317272">
              <a:lnSpc>
                <a:spcPct val="15202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Marine ship detection</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769674" lvl="1" indent="-317272">
              <a:lnSpc>
                <a:spcPct val="152020"/>
              </a:lnSpc>
              <a:buSzPts val="2500"/>
              <a:buFont typeface="Times New Roman"/>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Monitoring climate change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489" name="Google Shape;489;p35"/>
          <p:cNvGrpSpPr/>
          <p:nvPr/>
        </p:nvGrpSpPr>
        <p:grpSpPr>
          <a:xfrm>
            <a:off x="278127" y="145224"/>
            <a:ext cx="2211411" cy="1100720"/>
            <a:chOff x="0" y="0"/>
            <a:chExt cx="2948548" cy="1467626"/>
          </a:xfrm>
        </p:grpSpPr>
        <p:pic>
          <p:nvPicPr>
            <p:cNvPr id="490" name="Google Shape;490;p35"/>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491" name="Google Shape;491;p35"/>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492" name="Google Shape;492;p35"/>
          <p:cNvPicPr preferRelativeResize="0"/>
          <p:nvPr/>
        </p:nvPicPr>
        <p:blipFill rotWithShape="1">
          <a:blip r:embed="rId7">
            <a:alphaModFix/>
          </a:blip>
          <a:srcRect/>
          <a:stretch/>
        </p:blipFill>
        <p:spPr>
          <a:xfrm>
            <a:off x="11568150" y="2438727"/>
            <a:ext cx="6108575" cy="6108575"/>
          </a:xfrm>
          <a:prstGeom prst="rect">
            <a:avLst/>
          </a:prstGeom>
          <a:noFill/>
          <a:ln>
            <a:noFill/>
          </a:ln>
        </p:spPr>
      </p:pic>
      <p:pic>
        <p:nvPicPr>
          <p:cNvPr id="493" name="Google Shape;493;p35"/>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pSp>
        <p:nvGrpSpPr>
          <p:cNvPr id="498" name="Google Shape;498;p36"/>
          <p:cNvGrpSpPr/>
          <p:nvPr/>
        </p:nvGrpSpPr>
        <p:grpSpPr>
          <a:xfrm>
            <a:off x="0" y="8696073"/>
            <a:ext cx="18288000" cy="2143258"/>
            <a:chOff x="0" y="0"/>
            <a:chExt cx="24384000" cy="2857677"/>
          </a:xfrm>
        </p:grpSpPr>
        <p:sp>
          <p:nvSpPr>
            <p:cNvPr id="499" name="Google Shape;499;p36"/>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0" name="Google Shape;500;p36"/>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501" name="Google Shape;501;p36"/>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502" name="Google Shape;502;p36"/>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sp>
        <p:nvSpPr>
          <p:cNvPr id="503" name="Google Shape;503;p36"/>
          <p:cNvSpPr txBox="1"/>
          <p:nvPr/>
        </p:nvSpPr>
        <p:spPr>
          <a:xfrm>
            <a:off x="4348758" y="1414901"/>
            <a:ext cx="9590400" cy="84946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4800" b="1" dirty="0">
                <a:effectLst/>
                <a:latin typeface="Times New Roman" panose="02020603050405020304" pitchFamily="18" charset="0"/>
                <a:ea typeface="Calibri" panose="020F0502020204030204" pitchFamily="34" charset="0"/>
              </a:rPr>
              <a:t>Types of photos from Sentinel-1</a:t>
            </a:r>
            <a:endParaRPr lang="en-US" sz="13800" b="1" i="0" u="none" strike="noStrike" cap="none" dirty="0">
              <a:solidFill>
                <a:srgbClr val="000000"/>
              </a:solidFill>
              <a:latin typeface="Times New Roman"/>
              <a:ea typeface="Times New Roman"/>
              <a:cs typeface="Times New Roman"/>
              <a:sym typeface="Times New Roman"/>
            </a:endParaRPr>
          </a:p>
        </p:txBody>
      </p:sp>
      <p:sp>
        <p:nvSpPr>
          <p:cNvPr id="504" name="Google Shape;504;p36"/>
          <p:cNvSpPr txBox="1"/>
          <p:nvPr/>
        </p:nvSpPr>
        <p:spPr>
          <a:xfrm>
            <a:off x="4936087" y="3539521"/>
            <a:ext cx="8025000" cy="2124000"/>
          </a:xfrm>
          <a:prstGeom prst="rect">
            <a:avLst/>
          </a:prstGeom>
          <a:noFill/>
          <a:ln>
            <a:noFill/>
          </a:ln>
        </p:spPr>
        <p:txBody>
          <a:bodyPr spcFirstLastPara="1" wrap="square" lIns="0" tIns="0" rIns="0" bIns="0" anchor="t" anchorCtr="0">
            <a:spAutoFit/>
          </a:bodyPr>
          <a:lstStyle/>
          <a:p>
            <a:pPr marL="914400" marR="0" lvl="1" indent="-419100" algn="l" rtl="0">
              <a:lnSpc>
                <a:spcPct val="119984"/>
              </a:lnSpc>
              <a:spcBef>
                <a:spcPts val="0"/>
              </a:spcBef>
              <a:spcAft>
                <a:spcPts val="0"/>
              </a:spcAft>
              <a:buClr>
                <a:schemeClr val="dk1"/>
              </a:buClr>
              <a:buSzPts val="3000"/>
              <a:buFont typeface="Times New Roman"/>
              <a:buChar char="•"/>
            </a:pPr>
            <a:r>
              <a:rPr lang="en-US" sz="3000" b="0" i="0" u="none" strike="noStrike" cap="none">
                <a:solidFill>
                  <a:schemeClr val="dk1"/>
                </a:solidFill>
                <a:latin typeface="Times New Roman"/>
                <a:ea typeface="Times New Roman"/>
                <a:cs typeface="Times New Roman"/>
                <a:sym typeface="Times New Roman"/>
              </a:rPr>
              <a:t>Level-0 Raw</a:t>
            </a:r>
            <a:endParaRPr sz="3000" b="0" i="0" u="none" strike="noStrike" cap="none">
              <a:solidFill>
                <a:schemeClr val="dk1"/>
              </a:solidFill>
              <a:latin typeface="Times New Roman"/>
              <a:ea typeface="Times New Roman"/>
              <a:cs typeface="Times New Roman"/>
              <a:sym typeface="Times New Roman"/>
            </a:endParaRPr>
          </a:p>
          <a:p>
            <a:pPr marL="852435" marR="0" lvl="1" indent="-366019" algn="l" rtl="0">
              <a:lnSpc>
                <a:spcPct val="119984"/>
              </a:lnSpc>
              <a:spcBef>
                <a:spcPts val="0"/>
              </a:spcBef>
              <a:spcAft>
                <a:spcPts val="0"/>
              </a:spcAft>
              <a:buClr>
                <a:schemeClr val="dk1"/>
              </a:buClr>
              <a:buSzPts val="3000"/>
              <a:buFont typeface="Times New Roman"/>
              <a:buChar char="•"/>
            </a:pPr>
            <a:r>
              <a:rPr lang="en-US" sz="3000" b="0" i="0" u="none" strike="noStrike" cap="none">
                <a:solidFill>
                  <a:schemeClr val="dk1"/>
                </a:solidFill>
                <a:latin typeface="Times New Roman"/>
                <a:ea typeface="Times New Roman"/>
                <a:cs typeface="Times New Roman"/>
                <a:sym typeface="Times New Roman"/>
              </a:rPr>
              <a:t>Level-1 Single Look Complex</a:t>
            </a:r>
            <a:endParaRPr sz="3000" b="0" i="0" u="none" strike="noStrike" cap="none">
              <a:solidFill>
                <a:schemeClr val="dk1"/>
              </a:solidFill>
              <a:latin typeface="Times New Roman"/>
              <a:ea typeface="Times New Roman"/>
              <a:cs typeface="Times New Roman"/>
              <a:sym typeface="Times New Roman"/>
            </a:endParaRPr>
          </a:p>
          <a:p>
            <a:pPr marL="852435" marR="0" lvl="1" indent="-366019" algn="l" rtl="0">
              <a:lnSpc>
                <a:spcPct val="119984"/>
              </a:lnSpc>
              <a:spcBef>
                <a:spcPts val="0"/>
              </a:spcBef>
              <a:spcAft>
                <a:spcPts val="0"/>
              </a:spcAft>
              <a:buClr>
                <a:schemeClr val="dk1"/>
              </a:buClr>
              <a:buSzPts val="3000"/>
              <a:buFont typeface="Times New Roman"/>
              <a:buChar char="•"/>
            </a:pPr>
            <a:r>
              <a:rPr lang="en-US" sz="3000" b="0" i="0" u="none" strike="noStrike" cap="none">
                <a:solidFill>
                  <a:schemeClr val="dk1"/>
                </a:solidFill>
                <a:latin typeface="Times New Roman"/>
                <a:ea typeface="Times New Roman"/>
                <a:cs typeface="Times New Roman"/>
                <a:sym typeface="Times New Roman"/>
              </a:rPr>
              <a:t>Level-1 Ground Range Detected</a:t>
            </a:r>
            <a:endParaRPr sz="3000" b="0" i="0" u="none" strike="noStrike" cap="none">
              <a:solidFill>
                <a:schemeClr val="dk1"/>
              </a:solidFill>
              <a:latin typeface="Times New Roman"/>
              <a:ea typeface="Times New Roman"/>
              <a:cs typeface="Times New Roman"/>
              <a:sym typeface="Times New Roman"/>
            </a:endParaRPr>
          </a:p>
          <a:p>
            <a:pPr marL="852435" marR="0" lvl="1" indent="-366019" algn="l" rtl="0">
              <a:lnSpc>
                <a:spcPct val="119984"/>
              </a:lnSpc>
              <a:spcBef>
                <a:spcPts val="0"/>
              </a:spcBef>
              <a:spcAft>
                <a:spcPts val="0"/>
              </a:spcAft>
              <a:buClr>
                <a:schemeClr val="dk1"/>
              </a:buClr>
              <a:buSzPts val="3000"/>
              <a:buFont typeface="Times New Roman"/>
              <a:buChar char="•"/>
            </a:pPr>
            <a:r>
              <a:rPr lang="en-US" sz="3000" b="0" i="0" u="none" strike="noStrike" cap="none">
                <a:solidFill>
                  <a:schemeClr val="dk1"/>
                </a:solidFill>
                <a:latin typeface="Times New Roman"/>
                <a:ea typeface="Times New Roman"/>
                <a:cs typeface="Times New Roman"/>
                <a:sym typeface="Times New Roman"/>
              </a:rPr>
              <a:t>Level-2 Ocean.</a:t>
            </a:r>
            <a:endParaRPr sz="3000" b="0" i="0" u="none" strike="noStrike" cap="none">
              <a:solidFill>
                <a:srgbClr val="000000"/>
              </a:solidFill>
              <a:latin typeface="Times New Roman"/>
              <a:ea typeface="Times New Roman"/>
              <a:cs typeface="Times New Roman"/>
              <a:sym typeface="Times New Roman"/>
            </a:endParaRPr>
          </a:p>
        </p:txBody>
      </p:sp>
      <p:pic>
        <p:nvPicPr>
          <p:cNvPr id="505" name="Google Shape;505;p36"/>
          <p:cNvPicPr preferRelativeResize="0"/>
          <p:nvPr/>
        </p:nvPicPr>
        <p:blipFill rotWithShape="1">
          <a:blip r:embed="rId5">
            <a:alphaModFix amt="8000"/>
          </a:blip>
          <a:srcRect/>
          <a:stretch/>
        </p:blipFill>
        <p:spPr>
          <a:xfrm>
            <a:off x="5749670" y="1245951"/>
            <a:ext cx="6397811" cy="6397811"/>
          </a:xfrm>
          <a:prstGeom prst="rect">
            <a:avLst/>
          </a:prstGeom>
          <a:noFill/>
          <a:ln>
            <a:noFill/>
          </a:ln>
        </p:spPr>
      </p:pic>
      <p:grpSp>
        <p:nvGrpSpPr>
          <p:cNvPr id="506" name="Google Shape;506;p36"/>
          <p:cNvGrpSpPr/>
          <p:nvPr/>
        </p:nvGrpSpPr>
        <p:grpSpPr>
          <a:xfrm>
            <a:off x="278127" y="145224"/>
            <a:ext cx="2211411" cy="1100720"/>
            <a:chOff x="0" y="0"/>
            <a:chExt cx="2948548" cy="1467626"/>
          </a:xfrm>
        </p:grpSpPr>
        <p:pic>
          <p:nvPicPr>
            <p:cNvPr id="507" name="Google Shape;507;p36"/>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508" name="Google Shape;508;p36"/>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509" name="Google Shape;509;p36"/>
          <p:cNvPicPr preferRelativeResize="0"/>
          <p:nvPr/>
        </p:nvPicPr>
        <p:blipFill rotWithShape="1">
          <a:blip r:embed="rId7">
            <a:alphaModFix/>
          </a:blip>
          <a:srcRect/>
          <a:stretch/>
        </p:blipFill>
        <p:spPr>
          <a:xfrm>
            <a:off x="1062902" y="2916074"/>
            <a:ext cx="3789150" cy="3789150"/>
          </a:xfrm>
          <a:prstGeom prst="rect">
            <a:avLst/>
          </a:prstGeom>
          <a:noFill/>
          <a:ln>
            <a:noFill/>
          </a:ln>
        </p:spPr>
      </p:pic>
      <p:pic>
        <p:nvPicPr>
          <p:cNvPr id="510" name="Google Shape;510;p36"/>
          <p:cNvPicPr preferRelativeResize="0"/>
          <p:nvPr/>
        </p:nvPicPr>
        <p:blipFill rotWithShape="1">
          <a:blip r:embed="rId8">
            <a:alphaModFix/>
          </a:blip>
          <a:srcRect/>
          <a:stretch/>
        </p:blipFill>
        <p:spPr>
          <a:xfrm>
            <a:off x="13211823" y="5003901"/>
            <a:ext cx="3692175" cy="3692175"/>
          </a:xfrm>
          <a:prstGeom prst="rect">
            <a:avLst/>
          </a:prstGeom>
          <a:noFill/>
          <a:ln>
            <a:noFill/>
          </a:ln>
        </p:spPr>
      </p:pic>
      <p:pic>
        <p:nvPicPr>
          <p:cNvPr id="511" name="Google Shape;511;p36"/>
          <p:cNvPicPr preferRelativeResize="0"/>
          <p:nvPr/>
        </p:nvPicPr>
        <p:blipFill rotWithShape="1">
          <a:blip r:embed="rId9">
            <a:alphaModFix/>
          </a:blip>
          <a:srcRect/>
          <a:stretch/>
        </p:blipFill>
        <p:spPr>
          <a:xfrm>
            <a:off x="2489550" y="76897"/>
            <a:ext cx="2177106" cy="1237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pSp>
        <p:nvGrpSpPr>
          <p:cNvPr id="516" name="Google Shape;516;p37"/>
          <p:cNvGrpSpPr/>
          <p:nvPr/>
        </p:nvGrpSpPr>
        <p:grpSpPr>
          <a:xfrm>
            <a:off x="0" y="8696073"/>
            <a:ext cx="18288000" cy="2143258"/>
            <a:chOff x="0" y="0"/>
            <a:chExt cx="24384000" cy="2857677"/>
          </a:xfrm>
        </p:grpSpPr>
        <p:sp>
          <p:nvSpPr>
            <p:cNvPr id="517" name="Google Shape;517;p37"/>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8" name="Google Shape;518;p37"/>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519" name="Google Shape;519;p37"/>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520" name="Google Shape;520;p37"/>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521" name="Google Shape;521;p37"/>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pic>
        <p:nvPicPr>
          <p:cNvPr id="522" name="Google Shape;522;p37"/>
          <p:cNvPicPr preferRelativeResize="0"/>
          <p:nvPr/>
        </p:nvPicPr>
        <p:blipFill rotWithShape="1">
          <a:blip r:embed="rId6">
            <a:alphaModFix/>
          </a:blip>
          <a:srcRect l="6166" t="6129" r="9918" b="7289"/>
          <a:stretch/>
        </p:blipFill>
        <p:spPr>
          <a:xfrm>
            <a:off x="9751770" y="2827452"/>
            <a:ext cx="8270214" cy="4799677"/>
          </a:xfrm>
          <a:prstGeom prst="rect">
            <a:avLst/>
          </a:prstGeom>
          <a:noFill/>
          <a:ln>
            <a:noFill/>
          </a:ln>
        </p:spPr>
      </p:pic>
      <p:sp>
        <p:nvSpPr>
          <p:cNvPr id="523" name="Google Shape;523;p37"/>
          <p:cNvSpPr txBox="1"/>
          <p:nvPr/>
        </p:nvSpPr>
        <p:spPr>
          <a:xfrm>
            <a:off x="7500818" y="1351543"/>
            <a:ext cx="3286500" cy="809700"/>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499"/>
              <a:buFont typeface="Arial"/>
              <a:buNone/>
            </a:pPr>
            <a:r>
              <a:rPr lang="en-US" sz="5499" b="0" i="0" u="none" strike="noStrike" cap="none" dirty="0">
                <a:solidFill>
                  <a:srgbClr val="000000"/>
                </a:solidFill>
                <a:latin typeface="Arial"/>
                <a:ea typeface="Arial"/>
                <a:cs typeface="Arial"/>
                <a:sym typeface="Arial"/>
              </a:rPr>
              <a:t>Sentinel-2</a:t>
            </a:r>
            <a:endParaRPr sz="1400" b="0" i="0" u="none" strike="noStrike" cap="none" dirty="0">
              <a:solidFill>
                <a:srgbClr val="000000"/>
              </a:solidFill>
              <a:latin typeface="Arial"/>
              <a:ea typeface="Arial"/>
              <a:cs typeface="Arial"/>
              <a:sym typeface="Arial"/>
            </a:endParaRPr>
          </a:p>
        </p:txBody>
      </p:sp>
      <p:sp>
        <p:nvSpPr>
          <p:cNvPr id="524" name="Google Shape;524;p37"/>
          <p:cNvSpPr txBox="1"/>
          <p:nvPr/>
        </p:nvSpPr>
        <p:spPr>
          <a:xfrm>
            <a:off x="631243" y="2657914"/>
            <a:ext cx="8875637" cy="6095900"/>
          </a:xfrm>
          <a:prstGeom prst="rect">
            <a:avLst/>
          </a:prstGeom>
          <a:noFill/>
          <a:ln>
            <a:noFill/>
          </a:ln>
        </p:spPr>
        <p:txBody>
          <a:bodyPr spcFirstLastPara="1" wrap="square" lIns="0" tIns="0" rIns="0" bIns="0" anchor="t" anchorCtr="0">
            <a:spAutoFit/>
          </a:bodyPr>
          <a:lstStyle/>
          <a:p>
            <a:pPr algn="just">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Sentinel is a resource survey satellite project of the EU Copernicus Program. The sentinel</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2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project is operated under the supervision of the European Space Agency. Currently, there are </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2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satellites that collect survey data together: Sentinel-</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2</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 (launch </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2015)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and Sentinel-</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2</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 (launch </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2017).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Sentinel image data recording system supports </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13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MS frequency bands of visible, near-infrared, and short wave infrared High spatial resolution (</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10-60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 image data, which has an area of operation covering all over the world on both land and ocean. It supports data re-logging every </a:t>
            </a:r>
            <a:r>
              <a:rPr lang="th-TH" sz="2800" dirty="0">
                <a:effectLst/>
                <a:latin typeface="Times New Roman" panose="02020603050405020304" pitchFamily="18" charset="0"/>
                <a:ea typeface="Calibri" panose="020F0502020204030204" pitchFamily="34" charset="0"/>
                <a:cs typeface="Cordia New" panose="020B0304020202020204" pitchFamily="34" charset="-34"/>
              </a:rPr>
              <a:t>5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days. Sentinel is developed to support applications such as agriculture, resource surveys, disaster management, water resources management, and more.</a:t>
            </a:r>
            <a:endParaRPr lang="en-US" sz="40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525" name="Google Shape;525;p37"/>
          <p:cNvGrpSpPr/>
          <p:nvPr/>
        </p:nvGrpSpPr>
        <p:grpSpPr>
          <a:xfrm>
            <a:off x="278127" y="145224"/>
            <a:ext cx="2211411" cy="1100720"/>
            <a:chOff x="0" y="0"/>
            <a:chExt cx="2948548" cy="1467626"/>
          </a:xfrm>
        </p:grpSpPr>
        <p:pic>
          <p:nvPicPr>
            <p:cNvPr id="526" name="Google Shape;526;p37"/>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527" name="Google Shape;527;p37"/>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528" name="Google Shape;528;p37"/>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8"/>
          <p:cNvPicPr preferRelativeResize="0"/>
          <p:nvPr/>
        </p:nvPicPr>
        <p:blipFill rotWithShape="1">
          <a:blip r:embed="rId3">
            <a:alphaModFix amt="8000"/>
          </a:blip>
          <a:srcRect/>
          <a:stretch/>
        </p:blipFill>
        <p:spPr>
          <a:xfrm>
            <a:off x="5945095" y="1386326"/>
            <a:ext cx="6397811" cy="6397811"/>
          </a:xfrm>
          <a:prstGeom prst="rect">
            <a:avLst/>
          </a:prstGeom>
          <a:noFill/>
          <a:ln>
            <a:noFill/>
          </a:ln>
        </p:spPr>
      </p:pic>
      <p:pic>
        <p:nvPicPr>
          <p:cNvPr id="534" name="Google Shape;534;p38"/>
          <p:cNvPicPr preferRelativeResize="0"/>
          <p:nvPr/>
        </p:nvPicPr>
        <p:blipFill rotWithShape="1">
          <a:blip r:embed="rId4">
            <a:alphaModFix/>
          </a:blip>
          <a:srcRect/>
          <a:stretch/>
        </p:blipFill>
        <p:spPr>
          <a:xfrm>
            <a:off x="1352626" y="1581729"/>
            <a:ext cx="15563699" cy="7422474"/>
          </a:xfrm>
          <a:prstGeom prst="rect">
            <a:avLst/>
          </a:prstGeom>
          <a:noFill/>
          <a:ln>
            <a:noFill/>
          </a:ln>
        </p:spPr>
      </p:pic>
      <p:grpSp>
        <p:nvGrpSpPr>
          <p:cNvPr id="535" name="Google Shape;535;p38"/>
          <p:cNvGrpSpPr/>
          <p:nvPr/>
        </p:nvGrpSpPr>
        <p:grpSpPr>
          <a:xfrm>
            <a:off x="0" y="8696073"/>
            <a:ext cx="18288000" cy="2143258"/>
            <a:chOff x="0" y="0"/>
            <a:chExt cx="24384000" cy="2857677"/>
          </a:xfrm>
        </p:grpSpPr>
        <p:sp>
          <p:nvSpPr>
            <p:cNvPr id="536" name="Google Shape;536;p38"/>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7" name="Google Shape;537;p38"/>
            <p:cNvPicPr preferRelativeResize="0"/>
            <p:nvPr/>
          </p:nvPicPr>
          <p:blipFill rotWithShape="1">
            <a:blip r:embed="rId5">
              <a:alphaModFix/>
            </a:blip>
            <a:srcRect/>
            <a:stretch/>
          </p:blipFill>
          <p:spPr>
            <a:xfrm>
              <a:off x="17621273" y="0"/>
              <a:ext cx="6436207" cy="2857677"/>
            </a:xfrm>
            <a:prstGeom prst="rect">
              <a:avLst/>
            </a:prstGeom>
            <a:noFill/>
            <a:ln>
              <a:noFill/>
            </a:ln>
          </p:spPr>
        </p:pic>
        <p:pic>
          <p:nvPicPr>
            <p:cNvPr id="538" name="Google Shape;538;p38"/>
            <p:cNvPicPr preferRelativeResize="0"/>
            <p:nvPr/>
          </p:nvPicPr>
          <p:blipFill rotWithShape="1">
            <a:blip r:embed="rId6">
              <a:alphaModFix/>
            </a:blip>
            <a:srcRect/>
            <a:stretch/>
          </p:blipFill>
          <p:spPr>
            <a:xfrm>
              <a:off x="611046" y="690433"/>
              <a:ext cx="1068205" cy="1068205"/>
            </a:xfrm>
            <a:prstGeom prst="rect">
              <a:avLst/>
            </a:prstGeom>
            <a:noFill/>
            <a:ln>
              <a:noFill/>
            </a:ln>
          </p:spPr>
        </p:pic>
        <p:sp>
          <p:nvSpPr>
            <p:cNvPr id="539" name="Google Shape;539;p38"/>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sp>
        <p:nvSpPr>
          <p:cNvPr id="540" name="Google Shape;540;p38"/>
          <p:cNvSpPr txBox="1"/>
          <p:nvPr/>
        </p:nvSpPr>
        <p:spPr>
          <a:xfrm>
            <a:off x="3313606" y="995781"/>
            <a:ext cx="11660700" cy="827086"/>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4400" b="1" dirty="0">
                <a:effectLst/>
                <a:latin typeface="Times New Roman" panose="02020603050405020304" pitchFamily="18" charset="0"/>
                <a:ea typeface="Calibri" panose="020F0502020204030204" pitchFamily="34" charset="0"/>
                <a:cs typeface="Cordia New" panose="020B0304020202020204" pitchFamily="34" charset="-34"/>
              </a:rPr>
              <a:t>Spectral bands of Sentinel 2A and 2B</a:t>
            </a:r>
            <a:endParaRPr lang="en-US" sz="4400" b="1" dirty="0">
              <a:effectLst/>
              <a:latin typeface="Calibri" panose="020F0502020204030204" pitchFamily="34" charset="0"/>
              <a:ea typeface="Calibri" panose="020F0502020204030204" pitchFamily="34" charset="0"/>
              <a:cs typeface="Cordia New" panose="020B0304020202020204" pitchFamily="34" charset="-34"/>
            </a:endParaRPr>
          </a:p>
        </p:txBody>
      </p:sp>
      <p:grpSp>
        <p:nvGrpSpPr>
          <p:cNvPr id="541" name="Google Shape;541;p38"/>
          <p:cNvGrpSpPr/>
          <p:nvPr/>
        </p:nvGrpSpPr>
        <p:grpSpPr>
          <a:xfrm>
            <a:off x="278127" y="145224"/>
            <a:ext cx="2211411" cy="1100720"/>
            <a:chOff x="0" y="0"/>
            <a:chExt cx="2948548" cy="1467626"/>
          </a:xfrm>
        </p:grpSpPr>
        <p:pic>
          <p:nvPicPr>
            <p:cNvPr id="542" name="Google Shape;542;p38"/>
            <p:cNvPicPr preferRelativeResize="0"/>
            <p:nvPr/>
          </p:nvPicPr>
          <p:blipFill rotWithShape="1">
            <a:blip r:embed="rId3">
              <a:alphaModFix/>
            </a:blip>
            <a:srcRect/>
            <a:stretch/>
          </p:blipFill>
          <p:spPr>
            <a:xfrm>
              <a:off x="1552942" y="72020"/>
              <a:ext cx="1395606" cy="1395606"/>
            </a:xfrm>
            <a:prstGeom prst="rect">
              <a:avLst/>
            </a:prstGeom>
            <a:noFill/>
            <a:ln>
              <a:noFill/>
            </a:ln>
          </p:spPr>
        </p:pic>
        <p:pic>
          <p:nvPicPr>
            <p:cNvPr id="543" name="Google Shape;543;p38"/>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544" name="Google Shape;544;p38"/>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grpSp>
        <p:nvGrpSpPr>
          <p:cNvPr id="549" name="Google Shape;549;p39"/>
          <p:cNvGrpSpPr/>
          <p:nvPr/>
        </p:nvGrpSpPr>
        <p:grpSpPr>
          <a:xfrm>
            <a:off x="0" y="8696073"/>
            <a:ext cx="18288000" cy="2143258"/>
            <a:chOff x="0" y="0"/>
            <a:chExt cx="24384000" cy="2857677"/>
          </a:xfrm>
        </p:grpSpPr>
        <p:sp>
          <p:nvSpPr>
            <p:cNvPr id="550" name="Google Shape;550;p39"/>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1" name="Google Shape;551;p39"/>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552" name="Google Shape;552;p39"/>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553" name="Google Shape;553;p39"/>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554" name="Google Shape;554;p39"/>
          <p:cNvPicPr preferRelativeResize="0"/>
          <p:nvPr/>
        </p:nvPicPr>
        <p:blipFill rotWithShape="1">
          <a:blip r:embed="rId5">
            <a:alphaModFix/>
          </a:blip>
          <a:srcRect b="5988"/>
          <a:stretch/>
        </p:blipFill>
        <p:spPr>
          <a:xfrm>
            <a:off x="1745900" y="2004675"/>
            <a:ext cx="15419926" cy="6777050"/>
          </a:xfrm>
          <a:prstGeom prst="rect">
            <a:avLst/>
          </a:prstGeom>
          <a:noFill/>
          <a:ln>
            <a:noFill/>
          </a:ln>
        </p:spPr>
      </p:pic>
      <p:sp>
        <p:nvSpPr>
          <p:cNvPr id="555" name="Google Shape;555;p39"/>
          <p:cNvSpPr txBox="1"/>
          <p:nvPr/>
        </p:nvSpPr>
        <p:spPr>
          <a:xfrm>
            <a:off x="374689" y="1245944"/>
            <a:ext cx="17538600" cy="827086"/>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4400" b="1" dirty="0">
                <a:effectLst/>
                <a:latin typeface="Times New Roman" panose="02020603050405020304" pitchFamily="18" charset="0"/>
                <a:ea typeface="Calibri" panose="020F0502020204030204" pitchFamily="34" charset="0"/>
                <a:cs typeface="Cordia New" panose="020B0304020202020204" pitchFamily="34" charset="-34"/>
              </a:rPr>
              <a:t>Comparison table of spectral bands of Landsat-8 and Sentinel-2</a:t>
            </a:r>
            <a:endParaRPr lang="en-US" sz="4400" b="1" dirty="0">
              <a:effectLst/>
              <a:latin typeface="Calibri" panose="020F0502020204030204" pitchFamily="34" charset="0"/>
              <a:ea typeface="Calibri" panose="020F0502020204030204" pitchFamily="34" charset="0"/>
              <a:cs typeface="Cordia New" panose="020B0304020202020204" pitchFamily="34" charset="-34"/>
            </a:endParaRPr>
          </a:p>
        </p:txBody>
      </p:sp>
      <p:grpSp>
        <p:nvGrpSpPr>
          <p:cNvPr id="556" name="Google Shape;556;p39"/>
          <p:cNvGrpSpPr/>
          <p:nvPr/>
        </p:nvGrpSpPr>
        <p:grpSpPr>
          <a:xfrm>
            <a:off x="278127" y="145224"/>
            <a:ext cx="2211411" cy="1100720"/>
            <a:chOff x="0" y="0"/>
            <a:chExt cx="2948548" cy="1467626"/>
          </a:xfrm>
        </p:grpSpPr>
        <p:pic>
          <p:nvPicPr>
            <p:cNvPr id="557" name="Google Shape;557;p39"/>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558" name="Google Shape;558;p39"/>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559" name="Google Shape;559;p39"/>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124"/>
        <p:cNvGrpSpPr/>
        <p:nvPr/>
      </p:nvGrpSpPr>
      <p:grpSpPr>
        <a:xfrm>
          <a:off x="0" y="0"/>
          <a:ext cx="0" cy="0"/>
          <a:chOff x="0" y="0"/>
          <a:chExt cx="0" cy="0"/>
        </a:xfrm>
      </p:grpSpPr>
      <p:sp>
        <p:nvSpPr>
          <p:cNvPr id="125" name="Google Shape;125;p15"/>
          <p:cNvSpPr txBox="1"/>
          <p:nvPr/>
        </p:nvSpPr>
        <p:spPr>
          <a:xfrm>
            <a:off x="4235053" y="1358752"/>
            <a:ext cx="9817800" cy="1946430"/>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499"/>
              <a:buFont typeface="Arial"/>
              <a:buNone/>
            </a:pPr>
            <a:r>
              <a:rPr lang="en-US" sz="5499" b="0" i="0" u="none" strike="noStrike" cap="none" dirty="0">
                <a:solidFill>
                  <a:srgbClr val="000000"/>
                </a:solidFill>
                <a:latin typeface="Calibri"/>
                <a:ea typeface="Calibri"/>
                <a:cs typeface="Calibri"/>
                <a:sym typeface="Calibri"/>
              </a:rPr>
              <a:t>Elliptical Orbit</a:t>
            </a:r>
            <a:endParaRPr sz="1400" b="0" i="0" u="none" strike="noStrike" cap="none" dirty="0">
              <a:solidFill>
                <a:srgbClr val="000000"/>
              </a:solidFill>
              <a:latin typeface="Arial"/>
              <a:ea typeface="Arial"/>
              <a:cs typeface="Arial"/>
              <a:sym typeface="Arial"/>
            </a:endParaRPr>
          </a:p>
          <a:p>
            <a:pPr marL="0" marR="0" lvl="0" indent="0" algn="ctr" rtl="0">
              <a:lnSpc>
                <a:spcPct val="115002"/>
              </a:lnSpc>
              <a:spcBef>
                <a:spcPts val="0"/>
              </a:spcBef>
              <a:spcAft>
                <a:spcPts val="0"/>
              </a:spcAft>
              <a:buClr>
                <a:srgbClr val="000000"/>
              </a:buClr>
              <a:buSzPts val="5499"/>
              <a:buFont typeface="Arial"/>
              <a:buNone/>
            </a:pPr>
            <a:endParaRPr sz="5499" b="0" i="0" u="none" strike="noStrike" cap="none" dirty="0">
              <a:solidFill>
                <a:srgbClr val="000000"/>
              </a:solidFill>
              <a:latin typeface="Calibri"/>
              <a:ea typeface="Calibri"/>
              <a:cs typeface="Calibri"/>
              <a:sym typeface="Calibri"/>
            </a:endParaRPr>
          </a:p>
        </p:txBody>
      </p:sp>
      <p:sp>
        <p:nvSpPr>
          <p:cNvPr id="126" name="Google Shape;126;p15"/>
          <p:cNvSpPr txBox="1"/>
          <p:nvPr/>
        </p:nvSpPr>
        <p:spPr>
          <a:xfrm>
            <a:off x="1194931" y="3099863"/>
            <a:ext cx="10413299" cy="4844916"/>
          </a:xfrm>
          <a:prstGeom prst="rect">
            <a:avLst/>
          </a:prstGeom>
          <a:noFill/>
          <a:ln>
            <a:noFill/>
          </a:ln>
        </p:spPr>
        <p:txBody>
          <a:bodyPr spcFirstLastPara="1" wrap="square" lIns="0" tIns="0" rIns="0" bIns="0" anchor="t" anchorCtr="0">
            <a:spAutoFit/>
          </a:bodyPr>
          <a:lstStyle/>
          <a:p>
            <a:pPr algn="just">
              <a:lnSpc>
                <a:spcPct val="107000"/>
              </a:lnSpc>
              <a:spcAft>
                <a:spcPts val="800"/>
              </a:spcAft>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An elliptical orbit is an orbit in which an object moves around another object under the influence of gravity in an elliptical manner. That is, the orbit has an eccentricity between 0 – 1 according to the eccentricity of the orbit. An orbit with an ellipticity close to 0 is an orbit that is close to a circular orbit. For example: The orbit of the NAPA-1 satellite has an orbital eccentricity of only 0.0004, making the orbit similar to a circular orbit.</a:t>
            </a:r>
          </a:p>
        </p:txBody>
      </p:sp>
      <p:grpSp>
        <p:nvGrpSpPr>
          <p:cNvPr id="127" name="Google Shape;127;p15"/>
          <p:cNvGrpSpPr/>
          <p:nvPr/>
        </p:nvGrpSpPr>
        <p:grpSpPr>
          <a:xfrm>
            <a:off x="0" y="8696073"/>
            <a:ext cx="18288000" cy="2143258"/>
            <a:chOff x="0" y="0"/>
            <a:chExt cx="24384000" cy="2857677"/>
          </a:xfrm>
        </p:grpSpPr>
        <p:sp>
          <p:nvSpPr>
            <p:cNvPr id="128" name="Google Shape;128;p15"/>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9" name="Google Shape;129;p15"/>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30" name="Google Shape;130;p15"/>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131" name="Google Shape;131;p15"/>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dirty="0">
                  <a:solidFill>
                    <a:srgbClr val="000000"/>
                  </a:solidFill>
                  <a:latin typeface="Arial"/>
                  <a:ea typeface="Arial"/>
                  <a:cs typeface="Arial"/>
                  <a:sym typeface="Arial"/>
                </a:rPr>
                <a:t>Center of Excellence in AI and Emerging Technology</a:t>
              </a:r>
              <a:endParaRPr sz="1400" b="0" i="0" u="none" strike="noStrike" cap="none" dirty="0">
                <a:solidFill>
                  <a:srgbClr val="000000"/>
                </a:solidFill>
                <a:latin typeface="Arial"/>
                <a:ea typeface="Arial"/>
                <a:cs typeface="Arial"/>
                <a:sym typeface="Arial"/>
              </a:endParaRPr>
            </a:p>
          </p:txBody>
        </p:sp>
      </p:grpSp>
      <p:pic>
        <p:nvPicPr>
          <p:cNvPr id="132" name="Google Shape;132;p15"/>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grpSp>
        <p:nvGrpSpPr>
          <p:cNvPr id="133" name="Google Shape;133;p15"/>
          <p:cNvGrpSpPr/>
          <p:nvPr/>
        </p:nvGrpSpPr>
        <p:grpSpPr>
          <a:xfrm>
            <a:off x="278127" y="145224"/>
            <a:ext cx="2211411" cy="1100720"/>
            <a:chOff x="0" y="0"/>
            <a:chExt cx="2948548" cy="1467626"/>
          </a:xfrm>
        </p:grpSpPr>
        <p:pic>
          <p:nvPicPr>
            <p:cNvPr id="134" name="Google Shape;134;p15"/>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35" name="Google Shape;135;p15"/>
            <p:cNvPicPr preferRelativeResize="0"/>
            <p:nvPr/>
          </p:nvPicPr>
          <p:blipFill rotWithShape="1">
            <a:blip r:embed="rId6">
              <a:alphaModFix/>
            </a:blip>
            <a:srcRect/>
            <a:stretch/>
          </p:blipFill>
          <p:spPr>
            <a:xfrm>
              <a:off x="0" y="0"/>
              <a:ext cx="1447446" cy="1467626"/>
            </a:xfrm>
            <a:prstGeom prst="rect">
              <a:avLst/>
            </a:prstGeom>
            <a:noFill/>
            <a:ln>
              <a:noFill/>
            </a:ln>
          </p:spPr>
        </p:pic>
      </p:grpSp>
      <p:grpSp>
        <p:nvGrpSpPr>
          <p:cNvPr id="136" name="Google Shape;136;p15"/>
          <p:cNvGrpSpPr/>
          <p:nvPr/>
        </p:nvGrpSpPr>
        <p:grpSpPr>
          <a:xfrm>
            <a:off x="278127" y="145224"/>
            <a:ext cx="2211411" cy="1100720"/>
            <a:chOff x="0" y="0"/>
            <a:chExt cx="2948548" cy="1467626"/>
          </a:xfrm>
        </p:grpSpPr>
        <p:pic>
          <p:nvPicPr>
            <p:cNvPr id="137" name="Google Shape;137;p15"/>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38" name="Google Shape;138;p15"/>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139" name="Google Shape;139;p15"/>
          <p:cNvPicPr preferRelativeResize="0"/>
          <p:nvPr/>
        </p:nvPicPr>
        <p:blipFill rotWithShape="1">
          <a:blip r:embed="rId7">
            <a:alphaModFix/>
          </a:blip>
          <a:srcRect/>
          <a:stretch/>
        </p:blipFill>
        <p:spPr>
          <a:xfrm>
            <a:off x="12672346" y="2474436"/>
            <a:ext cx="4586954" cy="5338128"/>
          </a:xfrm>
          <a:prstGeom prst="rect">
            <a:avLst/>
          </a:prstGeom>
          <a:noFill/>
          <a:ln>
            <a:noFill/>
          </a:ln>
        </p:spPr>
      </p:pic>
      <p:sp>
        <p:nvSpPr>
          <p:cNvPr id="140" name="Google Shape;140;p15"/>
          <p:cNvSpPr txBox="1"/>
          <p:nvPr/>
        </p:nvSpPr>
        <p:spPr>
          <a:xfrm>
            <a:off x="7623305" y="7994278"/>
            <a:ext cx="10413300" cy="388500"/>
          </a:xfrm>
          <a:prstGeom prst="rect">
            <a:avLst/>
          </a:prstGeom>
          <a:noFill/>
          <a:ln>
            <a:noFill/>
          </a:ln>
        </p:spPr>
        <p:txBody>
          <a:bodyPr spcFirstLastPara="1" wrap="square" lIns="0" tIns="0" rIns="0" bIns="0" anchor="t" anchorCtr="0">
            <a:spAutoFit/>
          </a:bodyPr>
          <a:lstStyle/>
          <a:p>
            <a:pPr marL="0" marR="0" lvl="0" indent="0" algn="ctr"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https://www.windows2universe.org/the_universe/uts/kepler1.html</a:t>
            </a:r>
            <a:endParaRPr sz="1400" b="0" i="0" u="none" strike="noStrike" cap="none">
              <a:solidFill>
                <a:srgbClr val="000000"/>
              </a:solidFill>
              <a:latin typeface="Arial"/>
              <a:ea typeface="Arial"/>
              <a:cs typeface="Arial"/>
              <a:sym typeface="Arial"/>
            </a:endParaRPr>
          </a:p>
        </p:txBody>
      </p:sp>
      <p:pic>
        <p:nvPicPr>
          <p:cNvPr id="141" name="Google Shape;141;p15"/>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145"/>
        <p:cNvGrpSpPr/>
        <p:nvPr/>
      </p:nvGrpSpPr>
      <p:grpSpPr>
        <a:xfrm>
          <a:off x="0" y="0"/>
          <a:ext cx="0" cy="0"/>
          <a:chOff x="0" y="0"/>
          <a:chExt cx="0" cy="0"/>
        </a:xfrm>
      </p:grpSpPr>
      <p:sp>
        <p:nvSpPr>
          <p:cNvPr id="146" name="Google Shape;146;p16"/>
          <p:cNvSpPr txBox="1"/>
          <p:nvPr/>
        </p:nvSpPr>
        <p:spPr>
          <a:xfrm>
            <a:off x="3853458" y="1358752"/>
            <a:ext cx="10581000" cy="97334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5500" b="0" i="0" u="none" strike="noStrike" cap="none" dirty="0">
                <a:solidFill>
                  <a:srgbClr val="000000"/>
                </a:solidFill>
                <a:latin typeface="Times New Roman"/>
                <a:ea typeface="Times New Roman"/>
                <a:cs typeface="Times New Roman"/>
                <a:sym typeface="Times New Roman"/>
              </a:rPr>
              <a:t>Circular Orbit</a:t>
            </a:r>
            <a:endParaRPr sz="5500" b="0" i="0" u="none" strike="noStrike" cap="none" dirty="0">
              <a:solidFill>
                <a:srgbClr val="000000"/>
              </a:solidFill>
              <a:latin typeface="Times New Roman"/>
              <a:ea typeface="Times New Roman"/>
              <a:cs typeface="Times New Roman"/>
              <a:sym typeface="Times New Roman"/>
            </a:endParaRPr>
          </a:p>
        </p:txBody>
      </p:sp>
      <p:sp>
        <p:nvSpPr>
          <p:cNvPr id="147" name="Google Shape;147;p16"/>
          <p:cNvSpPr txBox="1"/>
          <p:nvPr/>
        </p:nvSpPr>
        <p:spPr>
          <a:xfrm>
            <a:off x="1466388" y="3294000"/>
            <a:ext cx="8950716" cy="3659335"/>
          </a:xfrm>
          <a:prstGeom prst="rect">
            <a:avLst/>
          </a:prstGeom>
          <a:noFill/>
          <a:ln>
            <a:noFill/>
          </a:ln>
        </p:spPr>
        <p:txBody>
          <a:bodyPr spcFirstLastPara="1" wrap="square" lIns="0" tIns="0" rIns="0" bIns="0" anchor="t" anchorCtr="0">
            <a:spAutoFit/>
          </a:bodyPr>
          <a:lstStyle/>
          <a:p>
            <a:pPr algn="just">
              <a:lnSpc>
                <a:spcPct val="107000"/>
              </a:lnSpc>
              <a:spcAft>
                <a:spcPts val="800"/>
              </a:spcAft>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A circular orbit is an orbit in which an object moves around another object under the influence of gravity in a completely circular manner, i.e. the orbit has eccentricity</a:t>
            </a:r>
            <a:r>
              <a:rPr lang="th-TH" sz="3600" dirty="0">
                <a:effectLst/>
                <a:latin typeface="Times New Roman" panose="02020603050405020304" pitchFamily="18" charset="0"/>
                <a:ea typeface="Calibri" panose="020F0502020204030204" pitchFamily="34" charset="0"/>
                <a:cs typeface="Cordia New" panose="020B0304020202020204" pitchFamily="34" charset="-34"/>
              </a:rPr>
              <a:t> </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is equal to zero. The radius of the orbit is constant, causing the object to move at a constant speed throughout its orbit</a:t>
            </a:r>
            <a:r>
              <a:rPr lang="en-US" sz="2000" dirty="0">
                <a:effectLst/>
                <a:latin typeface="Calibri" panose="020F0502020204030204" pitchFamily="34" charset="0"/>
                <a:ea typeface="Calibri" panose="020F0502020204030204" pitchFamily="34" charset="0"/>
                <a:cs typeface="Cordia New" panose="020B0304020202020204" pitchFamily="34" charset="-34"/>
              </a:rPr>
              <a:t>.</a:t>
            </a:r>
          </a:p>
        </p:txBody>
      </p:sp>
      <p:grpSp>
        <p:nvGrpSpPr>
          <p:cNvPr id="148" name="Google Shape;148;p16"/>
          <p:cNvGrpSpPr/>
          <p:nvPr/>
        </p:nvGrpSpPr>
        <p:grpSpPr>
          <a:xfrm>
            <a:off x="0" y="8696073"/>
            <a:ext cx="18288000" cy="2143258"/>
            <a:chOff x="0" y="0"/>
            <a:chExt cx="24384000" cy="2857677"/>
          </a:xfrm>
        </p:grpSpPr>
        <p:sp>
          <p:nvSpPr>
            <p:cNvPr id="149" name="Google Shape;149;p16"/>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 name="Google Shape;150;p16"/>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51" name="Google Shape;151;p16"/>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152" name="Google Shape;152;p16"/>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153" name="Google Shape;153;p16"/>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grpSp>
        <p:nvGrpSpPr>
          <p:cNvPr id="154" name="Google Shape;154;p16"/>
          <p:cNvGrpSpPr/>
          <p:nvPr/>
        </p:nvGrpSpPr>
        <p:grpSpPr>
          <a:xfrm>
            <a:off x="278127" y="145224"/>
            <a:ext cx="2211411" cy="1100720"/>
            <a:chOff x="0" y="0"/>
            <a:chExt cx="2948548" cy="1467626"/>
          </a:xfrm>
        </p:grpSpPr>
        <p:pic>
          <p:nvPicPr>
            <p:cNvPr id="155" name="Google Shape;155;p16"/>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56" name="Google Shape;156;p16"/>
            <p:cNvPicPr preferRelativeResize="0"/>
            <p:nvPr/>
          </p:nvPicPr>
          <p:blipFill rotWithShape="1">
            <a:blip r:embed="rId6">
              <a:alphaModFix/>
            </a:blip>
            <a:srcRect/>
            <a:stretch/>
          </p:blipFill>
          <p:spPr>
            <a:xfrm>
              <a:off x="0" y="0"/>
              <a:ext cx="1447446" cy="1467626"/>
            </a:xfrm>
            <a:prstGeom prst="rect">
              <a:avLst/>
            </a:prstGeom>
            <a:noFill/>
            <a:ln>
              <a:noFill/>
            </a:ln>
          </p:spPr>
        </p:pic>
      </p:grpSp>
      <p:grpSp>
        <p:nvGrpSpPr>
          <p:cNvPr id="157" name="Google Shape;157;p16"/>
          <p:cNvGrpSpPr/>
          <p:nvPr/>
        </p:nvGrpSpPr>
        <p:grpSpPr>
          <a:xfrm>
            <a:off x="278127" y="145224"/>
            <a:ext cx="2211411" cy="1100720"/>
            <a:chOff x="0" y="0"/>
            <a:chExt cx="2948548" cy="1467626"/>
          </a:xfrm>
        </p:grpSpPr>
        <p:pic>
          <p:nvPicPr>
            <p:cNvPr id="158" name="Google Shape;158;p16"/>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59" name="Google Shape;159;p16"/>
            <p:cNvPicPr preferRelativeResize="0"/>
            <p:nvPr/>
          </p:nvPicPr>
          <p:blipFill rotWithShape="1">
            <a:blip r:embed="rId6">
              <a:alphaModFix/>
            </a:blip>
            <a:srcRect/>
            <a:stretch/>
          </p:blipFill>
          <p:spPr>
            <a:xfrm>
              <a:off x="0" y="0"/>
              <a:ext cx="1447446" cy="1467626"/>
            </a:xfrm>
            <a:prstGeom prst="rect">
              <a:avLst/>
            </a:prstGeom>
            <a:noFill/>
            <a:ln>
              <a:noFill/>
            </a:ln>
          </p:spPr>
        </p:pic>
      </p:grpSp>
      <p:sp>
        <p:nvSpPr>
          <p:cNvPr id="160" name="Google Shape;160;p16"/>
          <p:cNvSpPr txBox="1"/>
          <p:nvPr/>
        </p:nvSpPr>
        <p:spPr>
          <a:xfrm>
            <a:off x="6584612" y="7497244"/>
            <a:ext cx="10590300" cy="573900"/>
          </a:xfrm>
          <a:prstGeom prst="rect">
            <a:avLst/>
          </a:prstGeom>
          <a:noFill/>
          <a:ln>
            <a:noFill/>
          </a:ln>
        </p:spPr>
        <p:txBody>
          <a:bodyPr spcFirstLastPara="1" wrap="square" lIns="0" tIns="0" rIns="0" bIns="0" anchor="t" anchorCtr="0">
            <a:spAutoFit/>
          </a:bodyPr>
          <a:lstStyle/>
          <a:p>
            <a:pPr marL="0" marR="0" lvl="0" indent="0" algn="ctr" rtl="0">
              <a:lnSpc>
                <a:spcPct val="115033"/>
              </a:lnSpc>
              <a:spcBef>
                <a:spcPts val="0"/>
              </a:spcBef>
              <a:spcAft>
                <a:spcPts val="0"/>
              </a:spcAft>
              <a:buClr>
                <a:srgbClr val="000000"/>
              </a:buClr>
              <a:buSzPts val="1929"/>
              <a:buFont typeface="Arial"/>
              <a:buNone/>
            </a:pPr>
            <a:r>
              <a:rPr lang="en-US" sz="1929" b="0" i="0" u="none" strike="noStrike" cap="none">
                <a:solidFill>
                  <a:srgbClr val="000000"/>
                </a:solidFill>
                <a:latin typeface="Arial"/>
                <a:ea typeface="Arial"/>
                <a:cs typeface="Arial"/>
                <a:sym typeface="Arial"/>
              </a:rPr>
              <a:t>     https://en.wikipedia.org/wiki/Elliptic_orbit#/media/File:Animation_of_Orbital_eccentricity.gif</a:t>
            </a:r>
            <a:endParaRPr sz="1400" b="0" i="0" u="none" strike="noStrike" cap="none">
              <a:solidFill>
                <a:srgbClr val="000000"/>
              </a:solidFill>
              <a:latin typeface="Arial"/>
              <a:ea typeface="Arial"/>
              <a:cs typeface="Arial"/>
              <a:sym typeface="Arial"/>
            </a:endParaRPr>
          </a:p>
        </p:txBody>
      </p:sp>
      <p:pic>
        <p:nvPicPr>
          <p:cNvPr id="161" name="Google Shape;161;p16"/>
          <p:cNvPicPr preferRelativeResize="0"/>
          <p:nvPr/>
        </p:nvPicPr>
        <p:blipFill rotWithShape="1">
          <a:blip r:embed="rId7">
            <a:alphaModFix/>
          </a:blip>
          <a:srcRect/>
          <a:stretch/>
        </p:blipFill>
        <p:spPr>
          <a:xfrm>
            <a:off x="11013550" y="2540837"/>
            <a:ext cx="6161225" cy="4620925"/>
          </a:xfrm>
          <a:prstGeom prst="rect">
            <a:avLst/>
          </a:prstGeom>
          <a:noFill/>
          <a:ln>
            <a:noFill/>
          </a:ln>
        </p:spPr>
      </p:pic>
      <p:pic>
        <p:nvPicPr>
          <p:cNvPr id="162" name="Google Shape;162;p16"/>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166"/>
        <p:cNvGrpSpPr/>
        <p:nvPr/>
      </p:nvGrpSpPr>
      <p:grpSpPr>
        <a:xfrm>
          <a:off x="0" y="0"/>
          <a:ext cx="0" cy="0"/>
          <a:chOff x="0" y="0"/>
          <a:chExt cx="0" cy="0"/>
        </a:xfrm>
      </p:grpSpPr>
      <p:sp>
        <p:nvSpPr>
          <p:cNvPr id="167" name="Google Shape;167;p17"/>
          <p:cNvSpPr txBox="1"/>
          <p:nvPr/>
        </p:nvSpPr>
        <p:spPr>
          <a:xfrm>
            <a:off x="2195860" y="1466415"/>
            <a:ext cx="13896300" cy="97334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5500" b="0" i="0" u="none" strike="noStrike" cap="none" dirty="0">
                <a:solidFill>
                  <a:srgbClr val="000000"/>
                </a:solidFill>
                <a:latin typeface="Times New Roman"/>
                <a:ea typeface="Times New Roman"/>
                <a:cs typeface="Times New Roman"/>
                <a:sym typeface="Times New Roman"/>
              </a:rPr>
              <a:t>Parabolic Trajectory</a:t>
            </a:r>
            <a:endParaRPr sz="5500" b="0" i="0" u="none" strike="noStrike" cap="none" dirty="0">
              <a:solidFill>
                <a:srgbClr val="000000"/>
              </a:solidFill>
              <a:latin typeface="Times New Roman"/>
              <a:ea typeface="Times New Roman"/>
              <a:cs typeface="Times New Roman"/>
              <a:sym typeface="Times New Roman"/>
            </a:endParaRPr>
          </a:p>
        </p:txBody>
      </p:sp>
      <p:sp>
        <p:nvSpPr>
          <p:cNvPr id="168" name="Google Shape;168;p17"/>
          <p:cNvSpPr txBox="1"/>
          <p:nvPr/>
        </p:nvSpPr>
        <p:spPr>
          <a:xfrm>
            <a:off x="1596325" y="3451066"/>
            <a:ext cx="10151390" cy="4252126"/>
          </a:xfrm>
          <a:prstGeom prst="rect">
            <a:avLst/>
          </a:prstGeom>
          <a:noFill/>
          <a:ln>
            <a:noFill/>
          </a:ln>
        </p:spPr>
        <p:txBody>
          <a:bodyPr spcFirstLastPara="1" wrap="square" lIns="0" tIns="0" rIns="0" bIns="0" anchor="t" anchorCtr="0">
            <a:spAutoFit/>
          </a:bodyPr>
          <a:lstStyle/>
          <a:p>
            <a:pPr algn="just">
              <a:lnSpc>
                <a:spcPct val="107000"/>
              </a:lnSpc>
              <a:spcAft>
                <a:spcPts val="800"/>
              </a:spcAft>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Parabolic Trajectory is an open orbit. It is not closed like a circle or ellipse. It is characterized by an orbit that is somewhere between an elliptical orbit and a hyperbolic orbit. It has an orbital eccentricity equal to one, which means that the object orbits at an escape velocity that allows the object to move away from the influence of the star's gravity.</a:t>
            </a:r>
          </a:p>
        </p:txBody>
      </p:sp>
      <p:grpSp>
        <p:nvGrpSpPr>
          <p:cNvPr id="169" name="Google Shape;169;p17"/>
          <p:cNvGrpSpPr/>
          <p:nvPr/>
        </p:nvGrpSpPr>
        <p:grpSpPr>
          <a:xfrm>
            <a:off x="0" y="8696073"/>
            <a:ext cx="18288000" cy="2143258"/>
            <a:chOff x="0" y="0"/>
            <a:chExt cx="24384000" cy="2857677"/>
          </a:xfrm>
        </p:grpSpPr>
        <p:sp>
          <p:nvSpPr>
            <p:cNvPr id="170" name="Google Shape;170;p17"/>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 name="Google Shape;171;p17"/>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72" name="Google Shape;172;p17"/>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173" name="Google Shape;173;p17"/>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174" name="Google Shape;174;p17"/>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grpSp>
        <p:nvGrpSpPr>
          <p:cNvPr id="175" name="Google Shape;175;p17"/>
          <p:cNvGrpSpPr/>
          <p:nvPr/>
        </p:nvGrpSpPr>
        <p:grpSpPr>
          <a:xfrm>
            <a:off x="278127" y="145224"/>
            <a:ext cx="2211411" cy="1100720"/>
            <a:chOff x="0" y="0"/>
            <a:chExt cx="2948548" cy="1467626"/>
          </a:xfrm>
        </p:grpSpPr>
        <p:pic>
          <p:nvPicPr>
            <p:cNvPr id="176" name="Google Shape;176;p17"/>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77" name="Google Shape;177;p17"/>
            <p:cNvPicPr preferRelativeResize="0"/>
            <p:nvPr/>
          </p:nvPicPr>
          <p:blipFill rotWithShape="1">
            <a:blip r:embed="rId6">
              <a:alphaModFix/>
            </a:blip>
            <a:srcRect/>
            <a:stretch/>
          </p:blipFill>
          <p:spPr>
            <a:xfrm>
              <a:off x="0" y="0"/>
              <a:ext cx="1447446" cy="1467626"/>
            </a:xfrm>
            <a:prstGeom prst="rect">
              <a:avLst/>
            </a:prstGeom>
            <a:noFill/>
            <a:ln>
              <a:noFill/>
            </a:ln>
          </p:spPr>
        </p:pic>
      </p:grpSp>
      <p:grpSp>
        <p:nvGrpSpPr>
          <p:cNvPr id="178" name="Google Shape;178;p17"/>
          <p:cNvGrpSpPr/>
          <p:nvPr/>
        </p:nvGrpSpPr>
        <p:grpSpPr>
          <a:xfrm>
            <a:off x="278127" y="145224"/>
            <a:ext cx="2211411" cy="1100720"/>
            <a:chOff x="0" y="0"/>
            <a:chExt cx="2948548" cy="1467626"/>
          </a:xfrm>
        </p:grpSpPr>
        <p:pic>
          <p:nvPicPr>
            <p:cNvPr id="179" name="Google Shape;179;p17"/>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80" name="Google Shape;180;p17"/>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181" name="Google Shape;181;p17"/>
          <p:cNvPicPr preferRelativeResize="0"/>
          <p:nvPr/>
        </p:nvPicPr>
        <p:blipFill rotWithShape="1">
          <a:blip r:embed="rId7">
            <a:alphaModFix/>
          </a:blip>
          <a:srcRect/>
          <a:stretch/>
        </p:blipFill>
        <p:spPr>
          <a:xfrm>
            <a:off x="11936627" y="2381063"/>
            <a:ext cx="6218885" cy="5524873"/>
          </a:xfrm>
          <a:prstGeom prst="rect">
            <a:avLst/>
          </a:prstGeom>
          <a:noFill/>
          <a:ln>
            <a:noFill/>
          </a:ln>
        </p:spPr>
      </p:pic>
      <p:sp>
        <p:nvSpPr>
          <p:cNvPr id="182" name="Google Shape;182;p17"/>
          <p:cNvSpPr txBox="1"/>
          <p:nvPr/>
        </p:nvSpPr>
        <p:spPr>
          <a:xfrm>
            <a:off x="9913144" y="7924987"/>
            <a:ext cx="7346100" cy="388500"/>
          </a:xfrm>
          <a:prstGeom prst="rect">
            <a:avLst/>
          </a:prstGeom>
          <a:noFill/>
          <a:ln>
            <a:noFill/>
          </a:ln>
        </p:spPr>
        <p:txBody>
          <a:bodyPr spcFirstLastPara="1" wrap="square" lIns="0" tIns="0" rIns="0" bIns="0" anchor="t" anchorCtr="0">
            <a:spAutoFit/>
          </a:bodyPr>
          <a:lstStyle/>
          <a:p>
            <a:pPr marL="0" marR="0" lvl="0" indent="0" algn="ctr"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 https://history.nasa.gov/conghand/traject.htm</a:t>
            </a:r>
            <a:endParaRPr sz="1400" b="0" i="0" u="none" strike="noStrike" cap="none">
              <a:solidFill>
                <a:srgbClr val="000000"/>
              </a:solidFill>
              <a:latin typeface="Arial"/>
              <a:ea typeface="Arial"/>
              <a:cs typeface="Arial"/>
              <a:sym typeface="Arial"/>
            </a:endParaRPr>
          </a:p>
        </p:txBody>
      </p:sp>
      <p:pic>
        <p:nvPicPr>
          <p:cNvPr id="183" name="Google Shape;183;p17"/>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187"/>
        <p:cNvGrpSpPr/>
        <p:nvPr/>
      </p:nvGrpSpPr>
      <p:grpSpPr>
        <a:xfrm>
          <a:off x="0" y="0"/>
          <a:ext cx="0" cy="0"/>
          <a:chOff x="0" y="0"/>
          <a:chExt cx="0" cy="0"/>
        </a:xfrm>
      </p:grpSpPr>
      <p:sp>
        <p:nvSpPr>
          <p:cNvPr id="188" name="Google Shape;188;p18"/>
          <p:cNvSpPr txBox="1"/>
          <p:nvPr/>
        </p:nvSpPr>
        <p:spPr>
          <a:xfrm>
            <a:off x="1566862" y="1358752"/>
            <a:ext cx="15154200" cy="97334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5500" b="0" i="0" u="none" strike="noStrike" cap="none" dirty="0">
                <a:solidFill>
                  <a:srgbClr val="000000"/>
                </a:solidFill>
                <a:latin typeface="Times New Roman"/>
                <a:ea typeface="Times New Roman"/>
                <a:cs typeface="Times New Roman"/>
                <a:sym typeface="Times New Roman"/>
              </a:rPr>
              <a:t>Hyperbolic Trajectory </a:t>
            </a:r>
            <a:endParaRPr sz="5500" b="0" i="0" u="none" strike="noStrike" cap="none" dirty="0">
              <a:solidFill>
                <a:srgbClr val="000000"/>
              </a:solidFill>
              <a:latin typeface="Times New Roman"/>
              <a:ea typeface="Times New Roman"/>
              <a:cs typeface="Times New Roman"/>
              <a:sym typeface="Times New Roman"/>
            </a:endParaRPr>
          </a:p>
        </p:txBody>
      </p:sp>
      <p:sp>
        <p:nvSpPr>
          <p:cNvPr id="189" name="Google Shape;189;p18"/>
          <p:cNvSpPr txBox="1"/>
          <p:nvPr/>
        </p:nvSpPr>
        <p:spPr>
          <a:xfrm>
            <a:off x="1363712" y="3169963"/>
            <a:ext cx="10705415" cy="4844916"/>
          </a:xfrm>
          <a:prstGeom prst="rect">
            <a:avLst/>
          </a:prstGeom>
          <a:noFill/>
          <a:ln>
            <a:noFill/>
          </a:ln>
        </p:spPr>
        <p:txBody>
          <a:bodyPr spcFirstLastPara="1" wrap="square" lIns="0" tIns="0" rIns="0" bIns="0" anchor="t" anchorCtr="0">
            <a:spAutoFit/>
          </a:bodyPr>
          <a:lstStyle/>
          <a:p>
            <a:pPr algn="just">
              <a:lnSpc>
                <a:spcPct val="107000"/>
              </a:lnSpc>
              <a:spcAft>
                <a:spcPts val="800"/>
              </a:spcAft>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An elliptical orbit is an orbit in which an object moves around another object under the influence of gravity in an elliptical manner, that is, the orbit will have an ellipticity between 0 – 1 according to the eccentricity of the orbit. An orbit with an ellipticity close to 0 is an orbit that is close to a circular orbit. For example: The orbit of the NAPA-1 satellite has an orbital eccentricity of only 0.0004, making the orbit similar to a circular orbit.</a:t>
            </a:r>
          </a:p>
        </p:txBody>
      </p:sp>
      <p:grpSp>
        <p:nvGrpSpPr>
          <p:cNvPr id="190" name="Google Shape;190;p18"/>
          <p:cNvGrpSpPr/>
          <p:nvPr/>
        </p:nvGrpSpPr>
        <p:grpSpPr>
          <a:xfrm>
            <a:off x="0" y="8696073"/>
            <a:ext cx="18288000" cy="2143258"/>
            <a:chOff x="0" y="0"/>
            <a:chExt cx="24384000" cy="2857677"/>
          </a:xfrm>
        </p:grpSpPr>
        <p:sp>
          <p:nvSpPr>
            <p:cNvPr id="191" name="Google Shape;191;p18"/>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18"/>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193" name="Google Shape;193;p18"/>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194" name="Google Shape;194;p18"/>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195" name="Google Shape;195;p18"/>
          <p:cNvPicPr preferRelativeResize="0"/>
          <p:nvPr/>
        </p:nvPicPr>
        <p:blipFill rotWithShape="1">
          <a:blip r:embed="rId5">
            <a:alphaModFix amt="8000"/>
          </a:blip>
          <a:srcRect/>
          <a:stretch/>
        </p:blipFill>
        <p:spPr>
          <a:xfrm>
            <a:off x="5945095" y="1386326"/>
            <a:ext cx="6397811" cy="6397811"/>
          </a:xfrm>
          <a:prstGeom prst="rect">
            <a:avLst/>
          </a:prstGeom>
          <a:noFill/>
          <a:ln>
            <a:noFill/>
          </a:ln>
        </p:spPr>
      </p:pic>
      <p:grpSp>
        <p:nvGrpSpPr>
          <p:cNvPr id="196" name="Google Shape;196;p18"/>
          <p:cNvGrpSpPr/>
          <p:nvPr/>
        </p:nvGrpSpPr>
        <p:grpSpPr>
          <a:xfrm>
            <a:off x="278127" y="145224"/>
            <a:ext cx="2211411" cy="1100720"/>
            <a:chOff x="0" y="0"/>
            <a:chExt cx="2948548" cy="1467626"/>
          </a:xfrm>
        </p:grpSpPr>
        <p:pic>
          <p:nvPicPr>
            <p:cNvPr id="197" name="Google Shape;197;p18"/>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198" name="Google Shape;198;p18"/>
            <p:cNvPicPr preferRelativeResize="0"/>
            <p:nvPr/>
          </p:nvPicPr>
          <p:blipFill rotWithShape="1">
            <a:blip r:embed="rId6">
              <a:alphaModFix/>
            </a:blip>
            <a:srcRect/>
            <a:stretch/>
          </p:blipFill>
          <p:spPr>
            <a:xfrm>
              <a:off x="0" y="0"/>
              <a:ext cx="1447446" cy="1467626"/>
            </a:xfrm>
            <a:prstGeom prst="rect">
              <a:avLst/>
            </a:prstGeom>
            <a:noFill/>
            <a:ln>
              <a:noFill/>
            </a:ln>
          </p:spPr>
        </p:pic>
      </p:grpSp>
      <p:grpSp>
        <p:nvGrpSpPr>
          <p:cNvPr id="199" name="Google Shape;199;p18"/>
          <p:cNvGrpSpPr/>
          <p:nvPr/>
        </p:nvGrpSpPr>
        <p:grpSpPr>
          <a:xfrm>
            <a:off x="278127" y="145224"/>
            <a:ext cx="2211411" cy="1100720"/>
            <a:chOff x="0" y="0"/>
            <a:chExt cx="2948548" cy="1467626"/>
          </a:xfrm>
        </p:grpSpPr>
        <p:pic>
          <p:nvPicPr>
            <p:cNvPr id="200" name="Google Shape;200;p18"/>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201" name="Google Shape;201;p18"/>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202" name="Google Shape;202;p18"/>
          <p:cNvPicPr preferRelativeResize="0"/>
          <p:nvPr/>
        </p:nvPicPr>
        <p:blipFill rotWithShape="1">
          <a:blip r:embed="rId7">
            <a:alphaModFix/>
          </a:blip>
          <a:srcRect/>
          <a:stretch/>
        </p:blipFill>
        <p:spPr>
          <a:xfrm>
            <a:off x="12069116" y="2147739"/>
            <a:ext cx="6218885" cy="5524873"/>
          </a:xfrm>
          <a:prstGeom prst="rect">
            <a:avLst/>
          </a:prstGeom>
          <a:noFill/>
          <a:ln>
            <a:noFill/>
          </a:ln>
        </p:spPr>
      </p:pic>
      <p:sp>
        <p:nvSpPr>
          <p:cNvPr id="203" name="Google Shape;203;p18"/>
          <p:cNvSpPr txBox="1"/>
          <p:nvPr/>
        </p:nvSpPr>
        <p:spPr>
          <a:xfrm>
            <a:off x="10609420" y="7691663"/>
            <a:ext cx="7428600" cy="388500"/>
          </a:xfrm>
          <a:prstGeom prst="rect">
            <a:avLst/>
          </a:prstGeom>
          <a:noFill/>
          <a:ln>
            <a:noFill/>
          </a:ln>
        </p:spPr>
        <p:txBody>
          <a:bodyPr spcFirstLastPara="1" wrap="square" lIns="0" tIns="0" rIns="0" bIns="0" anchor="t" anchorCtr="0">
            <a:spAutoFit/>
          </a:bodyPr>
          <a:lstStyle/>
          <a:p>
            <a:pPr marL="0" marR="0" lvl="0" indent="0" algn="ctr"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 https://history.nasa.gov/conghand/traject.htm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9" name="Google Shape;209;p19"/>
          <p:cNvPicPr preferRelativeResize="0"/>
          <p:nvPr/>
        </p:nvPicPr>
        <p:blipFill rotWithShape="1">
          <a:blip r:embed="rId3">
            <a:alphaModFix/>
          </a:blip>
          <a:srcRect/>
          <a:stretch/>
        </p:blipFill>
        <p:spPr>
          <a:xfrm>
            <a:off x="2489550" y="76897"/>
            <a:ext cx="2177106" cy="1237376"/>
          </a:xfrm>
          <a:prstGeom prst="rect">
            <a:avLst/>
          </a:prstGeom>
          <a:noFill/>
          <a:ln>
            <a:noFill/>
          </a:ln>
        </p:spPr>
      </p:pic>
      <p:grpSp>
        <p:nvGrpSpPr>
          <p:cNvPr id="210" name="Google Shape;210;p19"/>
          <p:cNvGrpSpPr/>
          <p:nvPr/>
        </p:nvGrpSpPr>
        <p:grpSpPr>
          <a:xfrm>
            <a:off x="278127" y="145224"/>
            <a:ext cx="2211411" cy="1100720"/>
            <a:chOff x="0" y="0"/>
            <a:chExt cx="2948548" cy="1467626"/>
          </a:xfrm>
        </p:grpSpPr>
        <p:pic>
          <p:nvPicPr>
            <p:cNvPr id="211" name="Google Shape;211;p19"/>
            <p:cNvPicPr preferRelativeResize="0"/>
            <p:nvPr/>
          </p:nvPicPr>
          <p:blipFill rotWithShape="1">
            <a:blip r:embed="rId4">
              <a:alphaModFix/>
            </a:blip>
            <a:srcRect/>
            <a:stretch/>
          </p:blipFill>
          <p:spPr>
            <a:xfrm>
              <a:off x="1552942" y="72020"/>
              <a:ext cx="1395606" cy="1395606"/>
            </a:xfrm>
            <a:prstGeom prst="rect">
              <a:avLst/>
            </a:prstGeom>
            <a:noFill/>
            <a:ln>
              <a:noFill/>
            </a:ln>
          </p:spPr>
        </p:pic>
        <p:pic>
          <p:nvPicPr>
            <p:cNvPr id="212" name="Google Shape;212;p19"/>
            <p:cNvPicPr preferRelativeResize="0"/>
            <p:nvPr/>
          </p:nvPicPr>
          <p:blipFill rotWithShape="1">
            <a:blip r:embed="rId5">
              <a:alphaModFix/>
            </a:blip>
            <a:srcRect/>
            <a:stretch/>
          </p:blipFill>
          <p:spPr>
            <a:xfrm>
              <a:off x="0" y="0"/>
              <a:ext cx="1447446" cy="1467626"/>
            </a:xfrm>
            <a:prstGeom prst="rect">
              <a:avLst/>
            </a:prstGeom>
            <a:noFill/>
            <a:ln>
              <a:noFill/>
            </a:ln>
          </p:spPr>
        </p:pic>
      </p:grpSp>
      <p:grpSp>
        <p:nvGrpSpPr>
          <p:cNvPr id="213" name="Google Shape;213;p19"/>
          <p:cNvGrpSpPr/>
          <p:nvPr/>
        </p:nvGrpSpPr>
        <p:grpSpPr>
          <a:xfrm>
            <a:off x="0" y="8696073"/>
            <a:ext cx="18288000" cy="2143258"/>
            <a:chOff x="0" y="0"/>
            <a:chExt cx="24384000" cy="2857677"/>
          </a:xfrm>
        </p:grpSpPr>
        <p:sp>
          <p:nvSpPr>
            <p:cNvPr id="214" name="Google Shape;214;p19"/>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5" name="Google Shape;215;p19"/>
            <p:cNvPicPr preferRelativeResize="0"/>
            <p:nvPr/>
          </p:nvPicPr>
          <p:blipFill rotWithShape="1">
            <a:blip r:embed="rId6">
              <a:alphaModFix/>
            </a:blip>
            <a:srcRect/>
            <a:stretch/>
          </p:blipFill>
          <p:spPr>
            <a:xfrm>
              <a:off x="17621273" y="0"/>
              <a:ext cx="6436207" cy="2857677"/>
            </a:xfrm>
            <a:prstGeom prst="rect">
              <a:avLst/>
            </a:prstGeom>
            <a:noFill/>
            <a:ln>
              <a:noFill/>
            </a:ln>
          </p:spPr>
        </p:pic>
        <p:pic>
          <p:nvPicPr>
            <p:cNvPr id="216" name="Google Shape;216;p19"/>
            <p:cNvPicPr preferRelativeResize="0"/>
            <p:nvPr/>
          </p:nvPicPr>
          <p:blipFill rotWithShape="1">
            <a:blip r:embed="rId7">
              <a:alphaModFix/>
            </a:blip>
            <a:srcRect/>
            <a:stretch/>
          </p:blipFill>
          <p:spPr>
            <a:xfrm>
              <a:off x="611046" y="690433"/>
              <a:ext cx="1068205" cy="1068205"/>
            </a:xfrm>
            <a:prstGeom prst="rect">
              <a:avLst/>
            </a:prstGeom>
            <a:noFill/>
            <a:ln>
              <a:noFill/>
            </a:ln>
          </p:spPr>
        </p:pic>
        <p:sp>
          <p:nvSpPr>
            <p:cNvPr id="217" name="Google Shape;217;p19"/>
            <p:cNvSpPr txBox="1"/>
            <p:nvPr/>
          </p:nvSpPr>
          <p:spPr>
            <a:xfrm>
              <a:off x="1955183" y="709483"/>
              <a:ext cx="6672300" cy="11844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8210FEE2-82D2-D7C6-B849-2E2F479884F9}"/>
              </a:ext>
            </a:extLst>
          </p:cNvPr>
          <p:cNvPicPr>
            <a:picLocks noChangeAspect="1"/>
          </p:cNvPicPr>
          <p:nvPr/>
        </p:nvPicPr>
        <p:blipFill>
          <a:blip r:embed="rId8"/>
          <a:stretch>
            <a:fillRect/>
          </a:stretch>
        </p:blipFill>
        <p:spPr>
          <a:xfrm>
            <a:off x="1" y="17635"/>
            <a:ext cx="18287999" cy="10286999"/>
          </a:xfrm>
          <a:prstGeom prst="rect">
            <a:avLst/>
          </a:prstGeom>
        </p:spPr>
      </p:pic>
      <p:sp>
        <p:nvSpPr>
          <p:cNvPr id="4" name="TextBox 3">
            <a:extLst>
              <a:ext uri="{FF2B5EF4-FFF2-40B4-BE49-F238E27FC236}">
                <a16:creationId xmlns:a16="http://schemas.microsoft.com/office/drawing/2014/main" id="{89A88287-61F1-880E-D64A-92990E0F5531}"/>
              </a:ext>
            </a:extLst>
          </p:cNvPr>
          <p:cNvSpPr txBox="1"/>
          <p:nvPr/>
        </p:nvSpPr>
        <p:spPr>
          <a:xfrm>
            <a:off x="10520366" y="838232"/>
            <a:ext cx="6324800" cy="2384242"/>
          </a:xfrm>
          <a:prstGeom prst="rect">
            <a:avLst/>
          </a:prstGeom>
          <a:noFill/>
        </p:spPr>
        <p:txBody>
          <a:bodyPr wrap="square" rtlCol="0">
            <a:spAutoFit/>
          </a:bodyPr>
          <a:lstStyle/>
          <a:p>
            <a:pPr>
              <a:lnSpc>
                <a:spcPct val="107000"/>
              </a:lnSpc>
              <a:spcAft>
                <a:spcPts val="800"/>
              </a:spcAft>
            </a:pPr>
            <a:r>
              <a:rPr lang="en-US" sz="7200" b="1" dirty="0">
                <a:solidFill>
                  <a:schemeClr val="bg1"/>
                </a:solidFill>
                <a:effectLst/>
                <a:latin typeface="Sukhumvit Set Text" panose="02000506000000020004" pitchFamily="2" charset="-34"/>
                <a:ea typeface="Calibri" panose="020F0502020204030204" pitchFamily="34" charset="0"/>
                <a:cs typeface="Sukhumvit Set Text" panose="02000506000000020004" pitchFamily="2" charset="-34"/>
              </a:rPr>
              <a:t>How does a satellite move?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221"/>
        <p:cNvGrpSpPr/>
        <p:nvPr/>
      </p:nvGrpSpPr>
      <p:grpSpPr>
        <a:xfrm>
          <a:off x="0" y="0"/>
          <a:ext cx="0" cy="0"/>
          <a:chOff x="0" y="0"/>
          <a:chExt cx="0" cy="0"/>
        </a:xfrm>
      </p:grpSpPr>
      <p:sp>
        <p:nvSpPr>
          <p:cNvPr id="222" name="Google Shape;222;p20"/>
          <p:cNvSpPr txBox="1"/>
          <p:nvPr/>
        </p:nvSpPr>
        <p:spPr>
          <a:xfrm>
            <a:off x="3591074" y="1358752"/>
            <a:ext cx="11106000" cy="97334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5500" b="0" i="0" u="none" strike="noStrike" cap="none" dirty="0">
                <a:solidFill>
                  <a:srgbClr val="000000"/>
                </a:solidFill>
                <a:latin typeface="Times New Roman"/>
                <a:ea typeface="Times New Roman"/>
                <a:cs typeface="Times New Roman"/>
                <a:sym typeface="Times New Roman"/>
              </a:rPr>
              <a:t>Satellite orbit</a:t>
            </a:r>
            <a:endParaRPr sz="5500" b="0" i="0" u="none" strike="noStrike" cap="none" dirty="0">
              <a:solidFill>
                <a:srgbClr val="000000"/>
              </a:solidFill>
              <a:latin typeface="Times New Roman"/>
              <a:ea typeface="Times New Roman"/>
              <a:cs typeface="Times New Roman"/>
              <a:sym typeface="Times New Roman"/>
            </a:endParaRPr>
          </a:p>
        </p:txBody>
      </p:sp>
      <p:sp>
        <p:nvSpPr>
          <p:cNvPr id="223" name="Google Shape;223;p20"/>
          <p:cNvSpPr txBox="1"/>
          <p:nvPr/>
        </p:nvSpPr>
        <p:spPr>
          <a:xfrm>
            <a:off x="2489550" y="3355400"/>
            <a:ext cx="9690900" cy="4534383"/>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There are 2</a:t>
            </a:r>
            <a:r>
              <a:rPr lang="th-TH" sz="4400" dirty="0">
                <a:effectLst/>
                <a:latin typeface="Times New Roman" panose="02020603050405020304" pitchFamily="18" charset="0"/>
                <a:ea typeface="Calibri" panose="020F0502020204030204" pitchFamily="34" charset="0"/>
                <a:cs typeface="Cordia New" panose="020B0304020202020204" pitchFamily="34" charset="-34"/>
              </a:rPr>
              <a:t> </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types of satellite orbit</a:t>
            </a:r>
            <a:endParaRPr lang="en-US" sz="4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4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Sun-synchronous orbit </a:t>
            </a:r>
          </a:p>
          <a:p>
            <a:pPr marL="342900" indent="-342900">
              <a:lnSpc>
                <a:spcPct val="107000"/>
              </a:lnSpc>
              <a:spcAft>
                <a:spcPts val="800"/>
              </a:spcAft>
              <a:buAutoNum type="arabicPeriod"/>
            </a:pPr>
            <a:endParaRPr lang="en-US" sz="44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Equatorial orbit</a:t>
            </a:r>
          </a:p>
          <a:p>
            <a:pPr marL="342900" indent="-342900">
              <a:lnSpc>
                <a:spcPct val="107000"/>
              </a:lnSpc>
              <a:spcAft>
                <a:spcPts val="800"/>
              </a:spcAft>
              <a:buAutoNum type="arabicPeriod"/>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24" name="Google Shape;224;p20"/>
          <p:cNvGrpSpPr/>
          <p:nvPr/>
        </p:nvGrpSpPr>
        <p:grpSpPr>
          <a:xfrm>
            <a:off x="0" y="8696073"/>
            <a:ext cx="18288000" cy="2143258"/>
            <a:chOff x="0" y="0"/>
            <a:chExt cx="24384000" cy="2857677"/>
          </a:xfrm>
        </p:grpSpPr>
        <p:sp>
          <p:nvSpPr>
            <p:cNvPr id="225" name="Google Shape;225;p20"/>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6" name="Google Shape;226;p20"/>
            <p:cNvPicPr preferRelativeResize="0"/>
            <p:nvPr/>
          </p:nvPicPr>
          <p:blipFill rotWithShape="1">
            <a:blip r:embed="rId3">
              <a:alphaModFix/>
            </a:blip>
            <a:srcRect/>
            <a:stretch/>
          </p:blipFill>
          <p:spPr>
            <a:xfrm>
              <a:off x="17621273" y="0"/>
              <a:ext cx="6436207" cy="2857677"/>
            </a:xfrm>
            <a:prstGeom prst="rect">
              <a:avLst/>
            </a:prstGeom>
            <a:noFill/>
            <a:ln>
              <a:noFill/>
            </a:ln>
          </p:spPr>
        </p:pic>
        <p:pic>
          <p:nvPicPr>
            <p:cNvPr id="227" name="Google Shape;227;p20"/>
            <p:cNvPicPr preferRelativeResize="0"/>
            <p:nvPr/>
          </p:nvPicPr>
          <p:blipFill rotWithShape="1">
            <a:blip r:embed="rId4">
              <a:alphaModFix/>
            </a:blip>
            <a:srcRect/>
            <a:stretch/>
          </p:blipFill>
          <p:spPr>
            <a:xfrm>
              <a:off x="611046" y="690433"/>
              <a:ext cx="1068205" cy="1068205"/>
            </a:xfrm>
            <a:prstGeom prst="rect">
              <a:avLst/>
            </a:prstGeom>
            <a:noFill/>
            <a:ln>
              <a:noFill/>
            </a:ln>
          </p:spPr>
        </p:pic>
        <p:sp>
          <p:nvSpPr>
            <p:cNvPr id="228" name="Google Shape;228;p20"/>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29" name="Google Shape;229;p20"/>
          <p:cNvPicPr preferRelativeResize="0"/>
          <p:nvPr/>
        </p:nvPicPr>
        <p:blipFill rotWithShape="1">
          <a:blip r:embed="rId5">
            <a:alphaModFix amt="8000"/>
          </a:blip>
          <a:srcRect/>
          <a:stretch/>
        </p:blipFill>
        <p:spPr>
          <a:xfrm>
            <a:off x="5945095" y="1358751"/>
            <a:ext cx="6397811" cy="6397811"/>
          </a:xfrm>
          <a:prstGeom prst="rect">
            <a:avLst/>
          </a:prstGeom>
          <a:noFill/>
          <a:ln>
            <a:noFill/>
          </a:ln>
        </p:spPr>
      </p:pic>
      <p:grpSp>
        <p:nvGrpSpPr>
          <p:cNvPr id="230" name="Google Shape;230;p20"/>
          <p:cNvGrpSpPr/>
          <p:nvPr/>
        </p:nvGrpSpPr>
        <p:grpSpPr>
          <a:xfrm>
            <a:off x="278127" y="145224"/>
            <a:ext cx="2211411" cy="1100720"/>
            <a:chOff x="0" y="0"/>
            <a:chExt cx="2948548" cy="1467626"/>
          </a:xfrm>
        </p:grpSpPr>
        <p:pic>
          <p:nvPicPr>
            <p:cNvPr id="231" name="Google Shape;231;p20"/>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232" name="Google Shape;232;p20"/>
            <p:cNvPicPr preferRelativeResize="0"/>
            <p:nvPr/>
          </p:nvPicPr>
          <p:blipFill rotWithShape="1">
            <a:blip r:embed="rId6">
              <a:alphaModFix/>
            </a:blip>
            <a:srcRect/>
            <a:stretch/>
          </p:blipFill>
          <p:spPr>
            <a:xfrm>
              <a:off x="0" y="0"/>
              <a:ext cx="1447446" cy="1467626"/>
            </a:xfrm>
            <a:prstGeom prst="rect">
              <a:avLst/>
            </a:prstGeom>
            <a:noFill/>
            <a:ln>
              <a:noFill/>
            </a:ln>
          </p:spPr>
        </p:pic>
      </p:grpSp>
      <p:grpSp>
        <p:nvGrpSpPr>
          <p:cNvPr id="233" name="Google Shape;233;p20"/>
          <p:cNvGrpSpPr/>
          <p:nvPr/>
        </p:nvGrpSpPr>
        <p:grpSpPr>
          <a:xfrm>
            <a:off x="278127" y="145224"/>
            <a:ext cx="2211411" cy="1100720"/>
            <a:chOff x="0" y="0"/>
            <a:chExt cx="2948548" cy="1467626"/>
          </a:xfrm>
        </p:grpSpPr>
        <p:pic>
          <p:nvPicPr>
            <p:cNvPr id="234" name="Google Shape;234;p20"/>
            <p:cNvPicPr preferRelativeResize="0"/>
            <p:nvPr/>
          </p:nvPicPr>
          <p:blipFill rotWithShape="1">
            <a:blip r:embed="rId5">
              <a:alphaModFix/>
            </a:blip>
            <a:srcRect/>
            <a:stretch/>
          </p:blipFill>
          <p:spPr>
            <a:xfrm>
              <a:off x="1552942" y="72020"/>
              <a:ext cx="1395606" cy="1395606"/>
            </a:xfrm>
            <a:prstGeom prst="rect">
              <a:avLst/>
            </a:prstGeom>
            <a:noFill/>
            <a:ln>
              <a:noFill/>
            </a:ln>
          </p:spPr>
        </p:pic>
        <p:pic>
          <p:nvPicPr>
            <p:cNvPr id="235" name="Google Shape;235;p20"/>
            <p:cNvPicPr preferRelativeResize="0"/>
            <p:nvPr/>
          </p:nvPicPr>
          <p:blipFill rotWithShape="1">
            <a:blip r:embed="rId6">
              <a:alphaModFix/>
            </a:blip>
            <a:srcRect/>
            <a:stretch/>
          </p:blipFill>
          <p:spPr>
            <a:xfrm>
              <a:off x="0" y="0"/>
              <a:ext cx="1447446" cy="1467626"/>
            </a:xfrm>
            <a:prstGeom prst="rect">
              <a:avLst/>
            </a:prstGeom>
            <a:noFill/>
            <a:ln>
              <a:noFill/>
            </a:ln>
          </p:spPr>
        </p:pic>
      </p:grpSp>
      <p:pic>
        <p:nvPicPr>
          <p:cNvPr id="236" name="Google Shape;236;p20"/>
          <p:cNvPicPr preferRelativeResize="0"/>
          <p:nvPr/>
        </p:nvPicPr>
        <p:blipFill rotWithShape="1">
          <a:blip r:embed="rId7">
            <a:alphaModFix/>
          </a:blip>
          <a:srcRect/>
          <a:stretch/>
        </p:blipFill>
        <p:spPr>
          <a:xfrm>
            <a:off x="12342906" y="2881552"/>
            <a:ext cx="5533595" cy="5533595"/>
          </a:xfrm>
          <a:prstGeom prst="rect">
            <a:avLst/>
          </a:prstGeom>
          <a:noFill/>
          <a:ln>
            <a:noFill/>
          </a:ln>
        </p:spPr>
      </p:pic>
      <p:pic>
        <p:nvPicPr>
          <p:cNvPr id="237" name="Google Shape;237;p20"/>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1"/>
          <p:cNvPicPr preferRelativeResize="0"/>
          <p:nvPr/>
        </p:nvPicPr>
        <p:blipFill rotWithShape="1">
          <a:blip r:embed="rId3">
            <a:alphaModFix/>
          </a:blip>
          <a:srcRect/>
          <a:stretch/>
        </p:blipFill>
        <p:spPr>
          <a:xfrm>
            <a:off x="11209224" y="2948714"/>
            <a:ext cx="6708907" cy="5527379"/>
          </a:xfrm>
          <a:prstGeom prst="rect">
            <a:avLst/>
          </a:prstGeom>
          <a:noFill/>
          <a:ln>
            <a:noFill/>
          </a:ln>
        </p:spPr>
      </p:pic>
      <p:sp>
        <p:nvSpPr>
          <p:cNvPr id="243" name="Google Shape;243;p21"/>
          <p:cNvSpPr txBox="1"/>
          <p:nvPr/>
        </p:nvSpPr>
        <p:spPr>
          <a:xfrm>
            <a:off x="4161243" y="894185"/>
            <a:ext cx="9965400" cy="973343"/>
          </a:xfrm>
          <a:prstGeom prst="rect">
            <a:avLst/>
          </a:prstGeom>
          <a:noFill/>
          <a:ln>
            <a:noFill/>
          </a:ln>
        </p:spPr>
        <p:txBody>
          <a:bodyPr spcFirstLastPara="1" wrap="square" lIns="0" tIns="0" rIns="0" bIns="0" anchor="t" anchorCtr="0">
            <a:spAutoFit/>
          </a:bodyPr>
          <a:lstStyle/>
          <a:p>
            <a:pPr marL="0" marR="0" lvl="0" indent="0" algn="ctr" rtl="0">
              <a:lnSpc>
                <a:spcPct val="115002"/>
              </a:lnSpc>
              <a:spcBef>
                <a:spcPts val="0"/>
              </a:spcBef>
              <a:spcAft>
                <a:spcPts val="0"/>
              </a:spcAft>
              <a:buClr>
                <a:srgbClr val="000000"/>
              </a:buClr>
              <a:buSzPts val="5500"/>
              <a:buFont typeface="Arial"/>
              <a:buNone/>
            </a:pPr>
            <a:r>
              <a:rPr lang="en-US" sz="5500" b="0" i="0" u="none" strike="noStrike" cap="none" dirty="0">
                <a:solidFill>
                  <a:srgbClr val="000000"/>
                </a:solidFill>
                <a:latin typeface="Times New Roman"/>
                <a:ea typeface="Times New Roman"/>
                <a:cs typeface="Times New Roman"/>
                <a:sym typeface="Times New Roman"/>
              </a:rPr>
              <a:t>Sun-synchronous orbit</a:t>
            </a:r>
            <a:endParaRPr sz="5500" b="0" i="0" u="none" strike="noStrike" cap="none" dirty="0">
              <a:solidFill>
                <a:srgbClr val="000000"/>
              </a:solidFill>
              <a:latin typeface="Times New Roman"/>
              <a:ea typeface="Times New Roman"/>
              <a:cs typeface="Times New Roman"/>
              <a:sym typeface="Times New Roman"/>
            </a:endParaRPr>
          </a:p>
        </p:txBody>
      </p:sp>
      <p:sp>
        <p:nvSpPr>
          <p:cNvPr id="244" name="Google Shape;244;p21"/>
          <p:cNvSpPr txBox="1"/>
          <p:nvPr/>
        </p:nvSpPr>
        <p:spPr>
          <a:xfrm>
            <a:off x="681924" y="2611063"/>
            <a:ext cx="10282409" cy="6480557"/>
          </a:xfrm>
          <a:prstGeom prst="rect">
            <a:avLst/>
          </a:prstGeom>
          <a:noFill/>
          <a:ln>
            <a:noFill/>
          </a:ln>
        </p:spPr>
        <p:txBody>
          <a:bodyPr spcFirstLastPara="1" wrap="square" lIns="0" tIns="0" rIns="0" bIns="0" anchor="t" anchorCtr="0">
            <a:spAutoFit/>
          </a:bodyPr>
          <a:lstStyle/>
          <a:p>
            <a:pPr algn="just">
              <a:lnSpc>
                <a:spcPct val="107000"/>
              </a:lnSpc>
              <a:spcAft>
                <a:spcPts val="800"/>
              </a:spcAft>
            </a:pPr>
            <a:r>
              <a:rPr lang="en-US" sz="3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Sun Synchronous Orbit (SSO) is a type of orbit of the polar orbit where the satellite passes over the polar region in the same position at all times relative to the Sun. This allows the satellite to orbit over the same location at the same local time, for example, orbiting over Paris every day at exactly noon.</a:t>
            </a:r>
          </a:p>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The ability for satellites to orbit and look at their position on Earth as if they were always at the same time of day. This causes the angle at which the sunset light hits the earth on each day to be approximately the same. This is useful for comparing changes in satellite images. and can be applied in a variety of ways, such as viewing changes in resources Monitoring wildfires and floods to predict future trends</a:t>
            </a:r>
          </a:p>
          <a:p>
            <a:pPr algn="just">
              <a:lnSpc>
                <a:spcPct val="107000"/>
              </a:lnSpc>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        	Satellites in SSO orbit are usually at an altitude of about 600 to 800 kilometers and move at a speed of about 7.5 kilometers per second.</a:t>
            </a:r>
          </a:p>
          <a:p>
            <a:pPr marL="0" marR="0" lvl="0" indent="0" algn="l" rtl="0">
              <a:lnSpc>
                <a:spcPct val="115005"/>
              </a:lnSpc>
              <a:spcBef>
                <a:spcPts val="0"/>
              </a:spcBef>
              <a:spcAft>
                <a:spcPts val="0"/>
              </a:spcAft>
              <a:buClr>
                <a:srgbClr val="000000"/>
              </a:buClr>
              <a:buSzPts val="2500"/>
              <a:buFont typeface="Arial"/>
              <a:buNone/>
            </a:pPr>
            <a:endParaRPr sz="2500" b="0" i="0" u="none" strike="noStrike" cap="none" dirty="0">
              <a:solidFill>
                <a:srgbClr val="000000"/>
              </a:solidFill>
              <a:latin typeface="Times New Roman"/>
              <a:ea typeface="Times New Roman"/>
              <a:cs typeface="Times New Roman"/>
              <a:sym typeface="Times New Roman"/>
            </a:endParaRPr>
          </a:p>
        </p:txBody>
      </p:sp>
      <p:grpSp>
        <p:nvGrpSpPr>
          <p:cNvPr id="245" name="Google Shape;245;p21"/>
          <p:cNvGrpSpPr/>
          <p:nvPr/>
        </p:nvGrpSpPr>
        <p:grpSpPr>
          <a:xfrm>
            <a:off x="0" y="8696073"/>
            <a:ext cx="18288000" cy="2143258"/>
            <a:chOff x="0" y="0"/>
            <a:chExt cx="24384000" cy="2857677"/>
          </a:xfrm>
        </p:grpSpPr>
        <p:sp>
          <p:nvSpPr>
            <p:cNvPr id="246" name="Google Shape;246;p21"/>
            <p:cNvSpPr/>
            <p:nvPr/>
          </p:nvSpPr>
          <p:spPr>
            <a:xfrm>
              <a:off x="0" y="153975"/>
              <a:ext cx="24384000" cy="1967400"/>
            </a:xfrm>
            <a:prstGeom prst="rect">
              <a:avLst/>
            </a:prstGeom>
            <a:solidFill>
              <a:srgbClr val="8ACA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7" name="Google Shape;247;p21"/>
            <p:cNvPicPr preferRelativeResize="0"/>
            <p:nvPr/>
          </p:nvPicPr>
          <p:blipFill rotWithShape="1">
            <a:blip r:embed="rId4">
              <a:alphaModFix/>
            </a:blip>
            <a:srcRect/>
            <a:stretch/>
          </p:blipFill>
          <p:spPr>
            <a:xfrm>
              <a:off x="17621273" y="0"/>
              <a:ext cx="6436207" cy="2857677"/>
            </a:xfrm>
            <a:prstGeom prst="rect">
              <a:avLst/>
            </a:prstGeom>
            <a:noFill/>
            <a:ln>
              <a:noFill/>
            </a:ln>
          </p:spPr>
        </p:pic>
        <p:pic>
          <p:nvPicPr>
            <p:cNvPr id="248" name="Google Shape;248;p21"/>
            <p:cNvPicPr preferRelativeResize="0"/>
            <p:nvPr/>
          </p:nvPicPr>
          <p:blipFill rotWithShape="1">
            <a:blip r:embed="rId5">
              <a:alphaModFix/>
            </a:blip>
            <a:srcRect/>
            <a:stretch/>
          </p:blipFill>
          <p:spPr>
            <a:xfrm>
              <a:off x="611046" y="690433"/>
              <a:ext cx="1068205" cy="1068205"/>
            </a:xfrm>
            <a:prstGeom prst="rect">
              <a:avLst/>
            </a:prstGeom>
            <a:noFill/>
            <a:ln>
              <a:noFill/>
            </a:ln>
          </p:spPr>
        </p:pic>
        <p:sp>
          <p:nvSpPr>
            <p:cNvPr id="249" name="Google Shape;249;p21"/>
            <p:cNvSpPr txBox="1"/>
            <p:nvPr/>
          </p:nvSpPr>
          <p:spPr>
            <a:xfrm>
              <a:off x="1955183" y="709483"/>
              <a:ext cx="6672300" cy="1049100"/>
            </a:xfrm>
            <a:prstGeom prst="rect">
              <a:avLst/>
            </a:prstGeom>
            <a:noFill/>
            <a:ln>
              <a:noFill/>
            </a:ln>
          </p:spPr>
          <p:txBody>
            <a:bodyPr spcFirstLastPara="1" wrap="square" lIns="0" tIns="0" rIns="0" bIns="0" anchor="t" anchorCtr="0">
              <a:spAutoFit/>
            </a:bodyPr>
            <a:lstStyle/>
            <a:p>
              <a:pPr marL="0" marR="0" lvl="0" indent="0" algn="l" rtl="0">
                <a:lnSpc>
                  <a:spcPct val="115014"/>
                </a:lnSpc>
                <a:spcBef>
                  <a:spcPts val="0"/>
                </a:spcBef>
                <a:spcAft>
                  <a:spcPts val="0"/>
                </a:spcAft>
                <a:buClr>
                  <a:srgbClr val="000000"/>
                </a:buClr>
                <a:buSzPts val="2684"/>
                <a:buFont typeface="Arial"/>
                <a:buNone/>
              </a:pPr>
              <a:r>
                <a:rPr lang="en-US" sz="2684" b="0" i="0" u="none" strike="noStrike" cap="none">
                  <a:solidFill>
                    <a:srgbClr val="000000"/>
                  </a:solidFill>
                  <a:latin typeface="Arial"/>
                  <a:ea typeface="Arial"/>
                  <a:cs typeface="Arial"/>
                  <a:sym typeface="Arial"/>
                </a:rPr>
                <a:t>Center of Excellence in AI and Emerging Technology</a:t>
              </a:r>
              <a:endParaRPr sz="1400" b="0" i="0" u="none" strike="noStrike" cap="none">
                <a:solidFill>
                  <a:srgbClr val="000000"/>
                </a:solidFill>
                <a:latin typeface="Arial"/>
                <a:ea typeface="Arial"/>
                <a:cs typeface="Arial"/>
                <a:sym typeface="Arial"/>
              </a:endParaRPr>
            </a:p>
          </p:txBody>
        </p:sp>
      </p:grpSp>
      <p:pic>
        <p:nvPicPr>
          <p:cNvPr id="250" name="Google Shape;250;p21"/>
          <p:cNvPicPr preferRelativeResize="0"/>
          <p:nvPr/>
        </p:nvPicPr>
        <p:blipFill rotWithShape="1">
          <a:blip r:embed="rId6">
            <a:alphaModFix amt="8000"/>
          </a:blip>
          <a:srcRect/>
          <a:stretch/>
        </p:blipFill>
        <p:spPr>
          <a:xfrm>
            <a:off x="5945095" y="1386326"/>
            <a:ext cx="6397811" cy="6397811"/>
          </a:xfrm>
          <a:prstGeom prst="rect">
            <a:avLst/>
          </a:prstGeom>
          <a:noFill/>
          <a:ln>
            <a:noFill/>
          </a:ln>
        </p:spPr>
      </p:pic>
      <p:grpSp>
        <p:nvGrpSpPr>
          <p:cNvPr id="251" name="Google Shape;251;p21"/>
          <p:cNvGrpSpPr/>
          <p:nvPr/>
        </p:nvGrpSpPr>
        <p:grpSpPr>
          <a:xfrm>
            <a:off x="278127" y="145224"/>
            <a:ext cx="2211411" cy="1100720"/>
            <a:chOff x="0" y="0"/>
            <a:chExt cx="2948548" cy="1467626"/>
          </a:xfrm>
        </p:grpSpPr>
        <p:pic>
          <p:nvPicPr>
            <p:cNvPr id="252" name="Google Shape;252;p21"/>
            <p:cNvPicPr preferRelativeResize="0"/>
            <p:nvPr/>
          </p:nvPicPr>
          <p:blipFill rotWithShape="1">
            <a:blip r:embed="rId6">
              <a:alphaModFix/>
            </a:blip>
            <a:srcRect/>
            <a:stretch/>
          </p:blipFill>
          <p:spPr>
            <a:xfrm>
              <a:off x="1552942" y="72020"/>
              <a:ext cx="1395606" cy="1395606"/>
            </a:xfrm>
            <a:prstGeom prst="rect">
              <a:avLst/>
            </a:prstGeom>
            <a:noFill/>
            <a:ln>
              <a:noFill/>
            </a:ln>
          </p:spPr>
        </p:pic>
        <p:pic>
          <p:nvPicPr>
            <p:cNvPr id="253" name="Google Shape;253;p21"/>
            <p:cNvPicPr preferRelativeResize="0"/>
            <p:nvPr/>
          </p:nvPicPr>
          <p:blipFill rotWithShape="1">
            <a:blip r:embed="rId7">
              <a:alphaModFix/>
            </a:blip>
            <a:srcRect/>
            <a:stretch/>
          </p:blipFill>
          <p:spPr>
            <a:xfrm>
              <a:off x="0" y="0"/>
              <a:ext cx="1447446" cy="1467626"/>
            </a:xfrm>
            <a:prstGeom prst="rect">
              <a:avLst/>
            </a:prstGeom>
            <a:noFill/>
            <a:ln>
              <a:noFill/>
            </a:ln>
          </p:spPr>
        </p:pic>
      </p:grpSp>
      <p:pic>
        <p:nvPicPr>
          <p:cNvPr id="254" name="Google Shape;254;p21"/>
          <p:cNvPicPr preferRelativeResize="0"/>
          <p:nvPr/>
        </p:nvPicPr>
        <p:blipFill rotWithShape="1">
          <a:blip r:embed="rId8">
            <a:alphaModFix/>
          </a:blip>
          <a:srcRect/>
          <a:stretch/>
        </p:blipFill>
        <p:spPr>
          <a:xfrm>
            <a:off x="2489550" y="76897"/>
            <a:ext cx="2177106" cy="123737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2245</Words>
  <Application>Microsoft Office PowerPoint</Application>
  <PresentationFormat>Custom</PresentationFormat>
  <Paragraphs>177</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Rounded MT Bold</vt:lpstr>
      <vt:lpstr>Calibri</vt:lpstr>
      <vt:lpstr>Sukhumvit Set Text</vt:lpstr>
      <vt:lpstr>TH SarabunPSK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DEW</dc:creator>
  <cp:lastModifiedBy>Tunyavee Saokomket</cp:lastModifiedBy>
  <cp:revision>12</cp:revision>
  <dcterms:modified xsi:type="dcterms:W3CDTF">2024-06-07T07:55:53Z</dcterms:modified>
</cp:coreProperties>
</file>